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7" r:id="rId3"/>
    <p:sldMasterId id="2147483664" r:id="rId4"/>
    <p:sldMasterId id="2147483660" r:id="rId5"/>
    <p:sldMasterId id="2147483655" r:id="rId6"/>
    <p:sldMasterId id="2147483666" r:id="rId7"/>
  </p:sldMasterIdLst>
  <p:notesMasterIdLst>
    <p:notesMasterId r:id="rId24"/>
  </p:notesMasterIdLst>
  <p:sldIdLst>
    <p:sldId id="257" r:id="rId8"/>
    <p:sldId id="275" r:id="rId9"/>
    <p:sldId id="260" r:id="rId10"/>
    <p:sldId id="258" r:id="rId11"/>
    <p:sldId id="263" r:id="rId12"/>
    <p:sldId id="264" r:id="rId13"/>
    <p:sldId id="268" r:id="rId14"/>
    <p:sldId id="267" r:id="rId15"/>
    <p:sldId id="270" r:id="rId16"/>
    <p:sldId id="266" r:id="rId17"/>
    <p:sldId id="265" r:id="rId18"/>
    <p:sldId id="272" r:id="rId19"/>
    <p:sldId id="273" r:id="rId20"/>
    <p:sldId id="271" r:id="rId21"/>
    <p:sldId id="269" r:id="rId22"/>
    <p:sldId id="274" r:id="rId23"/>
  </p:sldIdLst>
  <p:sldSz cx="12192000" cy="6858000"/>
  <p:notesSz cx="7315200" cy="96012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4E2584"/>
    <a:srgbClr val="4F81BD"/>
    <a:srgbClr val="00B050"/>
    <a:srgbClr val="008A3E"/>
    <a:srgbClr val="4C2583"/>
    <a:srgbClr val="604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49B11-766A-4642-AE48-76E3A5607E11}" v="27" dt="2023-04-18T15:00:09.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howGuides="1">
      <p:cViewPr varScale="1">
        <p:scale>
          <a:sx n="62" d="100"/>
          <a:sy n="62" d="100"/>
        </p:scale>
        <p:origin x="672" y="60"/>
      </p:cViewPr>
      <p:guideLst>
        <p:guide orient="horz" pos="2160"/>
        <p:guide pos="3840"/>
      </p:guideLst>
    </p:cSldViewPr>
  </p:slideViewPr>
  <p:notesTextViewPr>
    <p:cViewPr>
      <p:scale>
        <a:sx n="1" d="1"/>
        <a:sy n="1" d="1"/>
      </p:scale>
      <p:origin x="0" y="0"/>
    </p:cViewPr>
  </p:notesTextViewPr>
  <p:notesViewPr>
    <p:cSldViewPr showGuides="1">
      <p:cViewPr varScale="1">
        <p:scale>
          <a:sx n="82" d="100"/>
          <a:sy n="82" d="100"/>
        </p:scale>
        <p:origin x="375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Richter" userId="S::trichte@ksu.edu::9cc3b59b-054a-49c2-b561-4dff7b704b63" providerId="AD" clId="Web-{82B49B11-766A-4642-AE48-76E3A5607E11}"/>
    <pc:docChg chg="modSld">
      <pc:chgData name="Taylor Richter" userId="S::trichte@ksu.edu::9cc3b59b-054a-49c2-b561-4dff7b704b63" providerId="AD" clId="Web-{82B49B11-766A-4642-AE48-76E3A5607E11}" dt="2023-04-18T15:00:09.727" v="26" actId="20577"/>
      <pc:docMkLst>
        <pc:docMk/>
      </pc:docMkLst>
      <pc:sldChg chg="modSp">
        <pc:chgData name="Taylor Richter" userId="S::trichte@ksu.edu::9cc3b59b-054a-49c2-b561-4dff7b704b63" providerId="AD" clId="Web-{82B49B11-766A-4642-AE48-76E3A5607E11}" dt="2023-04-18T15:00:09.727" v="26" actId="20577"/>
        <pc:sldMkLst>
          <pc:docMk/>
          <pc:sldMk cId="123560925" sldId="265"/>
        </pc:sldMkLst>
        <pc:spChg chg="mod">
          <ac:chgData name="Taylor Richter" userId="S::trichte@ksu.edu::9cc3b59b-054a-49c2-b561-4dff7b704b63" providerId="AD" clId="Web-{82B49B11-766A-4642-AE48-76E3A5607E11}" dt="2023-04-18T15:00:09.727" v="26" actId="20577"/>
          <ac:spMkLst>
            <pc:docMk/>
            <pc:sldMk cId="123560925" sldId="265"/>
            <ac:spMk id="3" creationId="{9198B237-D2F0-7A35-CD86-1421600F4518}"/>
          </ac:spMkLst>
        </pc:spChg>
      </pc:sldChg>
      <pc:sldChg chg="modSp">
        <pc:chgData name="Taylor Richter" userId="S::trichte@ksu.edu::9cc3b59b-054a-49c2-b561-4dff7b704b63" providerId="AD" clId="Web-{82B49B11-766A-4642-AE48-76E3A5607E11}" dt="2023-04-18T14:58:38.147" v="2" actId="20577"/>
        <pc:sldMkLst>
          <pc:docMk/>
          <pc:sldMk cId="2590408869" sldId="269"/>
        </pc:sldMkLst>
        <pc:spChg chg="mod">
          <ac:chgData name="Taylor Richter" userId="S::trichte@ksu.edu::9cc3b59b-054a-49c2-b561-4dff7b704b63" providerId="AD" clId="Web-{82B49B11-766A-4642-AE48-76E3A5607E11}" dt="2023-04-18T14:58:38.147" v="2" actId="20577"/>
          <ac:spMkLst>
            <pc:docMk/>
            <pc:sldMk cId="2590408869" sldId="269"/>
            <ac:spMk id="4" creationId="{872FD80D-7862-4DED-DDF3-B02472B4BA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77D75B6-8640-45A0-8E5B-404564776A32}" type="datetimeFigureOut">
              <a:rPr lang="en-US" smtClean="0"/>
              <a:t>4/27/2023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8489748-B9E3-4FB4-8AB7-B8E5E99EE83B}" type="slidenum">
              <a:rPr lang="en-US" smtClean="0"/>
              <a:t>‹#›</a:t>
            </a:fld>
            <a:endParaRPr lang="en-US"/>
          </a:p>
        </p:txBody>
      </p:sp>
    </p:spTree>
    <p:extLst>
      <p:ext uri="{BB962C8B-B14F-4D97-AF65-F5344CB8AC3E}">
        <p14:creationId xmlns:p14="http://schemas.microsoft.com/office/powerpoint/2010/main" val="24968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SUF 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648187"/>
            <a:ext cx="10515600" cy="402831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829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SUF text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p:cNvSpPr>
            <a:spLocks noGrp="1"/>
          </p:cNvSpPr>
          <p:nvPr>
            <p:ph idx="1"/>
          </p:nvPr>
        </p:nvSpPr>
        <p:spPr>
          <a:xfrm>
            <a:off x="838200" y="1968500"/>
            <a:ext cx="783336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323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SUF text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38200" y="508000"/>
            <a:ext cx="85344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p:cNvSpPr>
            <a:spLocks noGrp="1"/>
          </p:cNvSpPr>
          <p:nvPr>
            <p:ph idx="1"/>
          </p:nvPr>
        </p:nvSpPr>
        <p:spPr>
          <a:xfrm>
            <a:off x="838200" y="1968500"/>
            <a:ext cx="8534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3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SUF text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p:cNvSpPr>
            <a:spLocks noGrp="1"/>
          </p:cNvSpPr>
          <p:nvPr>
            <p:ph idx="1"/>
          </p:nvPr>
        </p:nvSpPr>
        <p:spPr>
          <a:xfrm>
            <a:off x="838200" y="1968500"/>
            <a:ext cx="783336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268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Text Placeholder 2"/>
          <p:cNvSpPr>
            <a:spLocks noGrp="1"/>
          </p:cNvSpPr>
          <p:nvPr>
            <p:ph idx="1"/>
          </p:nvPr>
        </p:nvSpPr>
        <p:spPr>
          <a:xfrm>
            <a:off x="838200" y="1968500"/>
            <a:ext cx="10515600" cy="2908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92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10620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838200" y="2506662"/>
            <a:ext cx="10515600" cy="3055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6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10620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838200" y="2506662"/>
            <a:ext cx="10515600" cy="4032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35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2" name="Title Placeholder 1"/>
          <p:cNvSpPr>
            <a:spLocks noGrp="1"/>
          </p:cNvSpPr>
          <p:nvPr>
            <p:ph type="title"/>
          </p:nvPr>
        </p:nvSpPr>
        <p:spPr>
          <a:xfrm>
            <a:off x="838200" y="648187"/>
            <a:ext cx="10515600" cy="4028319"/>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2070" y="5195005"/>
            <a:ext cx="2907861" cy="1146528"/>
          </a:xfrm>
          <a:prstGeom prst="rect">
            <a:avLst/>
          </a:prstGeom>
        </p:spPr>
      </p:pic>
    </p:spTree>
    <p:extLst>
      <p:ext uri="{BB962C8B-B14F-4D97-AF65-F5344CB8AC3E}">
        <p14:creationId xmlns:p14="http://schemas.microsoft.com/office/powerpoint/2010/main" val="3103947965"/>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8"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type="body" idx="1"/>
          </p:nvPr>
        </p:nvSpPr>
        <p:spPr>
          <a:xfrm>
            <a:off x="838200" y="1968500"/>
            <a:ext cx="7833361" cy="4584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752000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type="body" idx="1"/>
          </p:nvPr>
        </p:nvSpPr>
        <p:spPr>
          <a:xfrm>
            <a:off x="838200" y="1968500"/>
            <a:ext cx="7833361" cy="4584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4564324"/>
            <a:ext cx="2133600" cy="1988875"/>
          </a:xfrm>
          <a:prstGeom prst="rect">
            <a:avLst/>
          </a:prstGeom>
        </p:spPr>
      </p:pic>
    </p:spTree>
    <p:extLst>
      <p:ext uri="{BB962C8B-B14F-4D97-AF65-F5344CB8AC3E}">
        <p14:creationId xmlns:p14="http://schemas.microsoft.com/office/powerpoint/2010/main" val="1632817281"/>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8"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type="body" idx="1"/>
          </p:nvPr>
        </p:nvSpPr>
        <p:spPr>
          <a:xfrm>
            <a:off x="838200" y="1968500"/>
            <a:ext cx="783336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9883" y="5460661"/>
            <a:ext cx="2192004" cy="864276"/>
          </a:xfrm>
          <a:prstGeom prst="rect">
            <a:avLst/>
          </a:prstGeom>
        </p:spPr>
      </p:pic>
    </p:spTree>
    <p:extLst>
      <p:ext uri="{BB962C8B-B14F-4D97-AF65-F5344CB8AC3E}">
        <p14:creationId xmlns:p14="http://schemas.microsoft.com/office/powerpoint/2010/main" val="136342600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648187"/>
            <a:ext cx="10515600" cy="4028319"/>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2070" y="5195005"/>
            <a:ext cx="2907860" cy="1146528"/>
          </a:xfrm>
          <a:prstGeom prst="rect">
            <a:avLst/>
          </a:prstGeom>
        </p:spPr>
      </p:pic>
    </p:spTree>
    <p:extLst>
      <p:ext uri="{BB962C8B-B14F-4D97-AF65-F5344CB8AC3E}">
        <p14:creationId xmlns:p14="http://schemas.microsoft.com/office/powerpoint/2010/main" val="1651872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68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27300"/>
            <a:ext cx="10515600" cy="303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1" cy="901699"/>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53600" y="5715000"/>
            <a:ext cx="2133600" cy="841248"/>
          </a:xfrm>
          <a:prstGeom prst="rect">
            <a:avLst/>
          </a:prstGeom>
        </p:spPr>
      </p:pic>
    </p:spTree>
    <p:extLst>
      <p:ext uri="{BB962C8B-B14F-4D97-AF65-F5344CB8AC3E}">
        <p14:creationId xmlns:p14="http://schemas.microsoft.com/office/powerpoint/2010/main" val="4254939145"/>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68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27300"/>
            <a:ext cx="10515600" cy="4028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1" cy="901699"/>
          </a:xfrm>
          <a:prstGeom prst="rect">
            <a:avLst/>
          </a:prstGeom>
        </p:spPr>
      </p:pic>
    </p:spTree>
    <p:extLst>
      <p:ext uri="{BB962C8B-B14F-4D97-AF65-F5344CB8AC3E}">
        <p14:creationId xmlns:p14="http://schemas.microsoft.com/office/powerpoint/2010/main" val="60522565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scholarships@ksufoundation.org" TargetMode="External"/><Relationship Id="rId2" Type="http://schemas.openxmlformats.org/officeDocument/2006/relationships/hyperlink" Target="mailto:heatherd@ksufoundation.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kshewmaker@ksu.edu" TargetMode="External"/><Relationship Id="rId2" Type="http://schemas.openxmlformats.org/officeDocument/2006/relationships/hyperlink" Target="mailto:KSN@ksufoundation.org" TargetMode="External"/><Relationship Id="rId1" Type="http://schemas.openxmlformats.org/officeDocument/2006/relationships/slideLayout" Target="../slideLayouts/slideLayout7.xml"/><Relationship Id="rId4" Type="http://schemas.openxmlformats.org/officeDocument/2006/relationships/hyperlink" Target="mailto:trichte@ksu.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playlist?list=PL2iHWZCTCJzFOwmW9yzD1Bw4RrHiORhL9" TargetMode="External"/><Relationship Id="rId2" Type="http://schemas.openxmlformats.org/officeDocument/2006/relationships/hyperlink" Target="https://www.k-state.edu/sfa/scholarships-aid/scholarships/ksn/" TargetMode="External"/><Relationship Id="rId1" Type="http://schemas.openxmlformats.org/officeDocument/2006/relationships/slideLayout" Target="../slideLayouts/slideLayout7.xml"/><Relationship Id="rId5" Type="http://schemas.openxmlformats.org/officeDocument/2006/relationships/hyperlink" Target="https://ksufoundation.org/wp-content/uploads/2022/06/KSN-Scholarship-Administrators-Instructions.pdf" TargetMode="External"/><Relationship Id="rId4" Type="http://schemas.openxmlformats.org/officeDocument/2006/relationships/hyperlink" Target="https://ksufoundation.org/accounting-for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KSN@ksufoundation.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8187"/>
            <a:ext cx="11506200" cy="4028319"/>
          </a:xfrm>
        </p:spPr>
        <p:txBody>
          <a:bodyPr/>
          <a:lstStyle/>
          <a:p>
            <a:br>
              <a:rPr lang="en-US" dirty="0">
                <a:latin typeface="Arial Black" panose="020B0A04020102020204" pitchFamily="34" charset="0"/>
              </a:rPr>
            </a:br>
            <a:r>
              <a:rPr lang="en-US" sz="7200" b="1" dirty="0">
                <a:latin typeface="Times New Roman" panose="02020603050405020304" pitchFamily="18" charset="0"/>
                <a:cs typeface="Times New Roman" panose="02020603050405020304" pitchFamily="18" charset="0"/>
              </a:rPr>
              <a:t>Scholarship Admin Training</a:t>
            </a:r>
            <a:br>
              <a:rPr lang="en-US" dirty="0">
                <a:latin typeface="Arial Black" panose="020B0A04020102020204" pitchFamily="34" charset="0"/>
              </a:rPr>
            </a:br>
            <a:r>
              <a:rPr lang="en-US" dirty="0">
                <a:latin typeface="Arial Black" panose="020B0A04020102020204" pitchFamily="34" charset="0"/>
              </a:rPr>
              <a:t>Academic Year 2023-2024</a:t>
            </a:r>
          </a:p>
        </p:txBody>
      </p:sp>
    </p:spTree>
    <p:extLst>
      <p:ext uri="{BB962C8B-B14F-4D97-AF65-F5344CB8AC3E}">
        <p14:creationId xmlns:p14="http://schemas.microsoft.com/office/powerpoint/2010/main" val="15558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8BBA-F0BF-5884-F476-3DAD32E56067}"/>
              </a:ext>
            </a:extLst>
          </p:cNvPr>
          <p:cNvSpPr>
            <a:spLocks noGrp="1"/>
          </p:cNvSpPr>
          <p:nvPr>
            <p:ph type="title"/>
          </p:nvPr>
        </p:nvSpPr>
        <p:spPr>
          <a:xfrm>
            <a:off x="609600" y="685800"/>
            <a:ext cx="10515600" cy="1325563"/>
          </a:xfrm>
        </p:spPr>
        <p:txBody>
          <a:bodyPr>
            <a:normAutofit/>
          </a:bodyPr>
          <a:lstStyle/>
          <a:p>
            <a:r>
              <a:rPr lang="en-US" sz="5400" b="1" dirty="0">
                <a:latin typeface="Times New Roman" panose="02020603050405020304" pitchFamily="18" charset="0"/>
                <a:cs typeface="Times New Roman" panose="02020603050405020304" pitchFamily="18" charset="0"/>
              </a:rPr>
              <a:t>Awarding in KSN</a:t>
            </a:r>
          </a:p>
        </p:txBody>
      </p:sp>
      <p:sp>
        <p:nvSpPr>
          <p:cNvPr id="3" name="Content Placeholder 2">
            <a:extLst>
              <a:ext uri="{FF2B5EF4-FFF2-40B4-BE49-F238E27FC236}">
                <a16:creationId xmlns:a16="http://schemas.microsoft.com/office/drawing/2014/main" id="{C6A4E9BB-6F78-4ACA-988E-744846149AB6}"/>
              </a:ext>
            </a:extLst>
          </p:cNvPr>
          <p:cNvSpPr>
            <a:spLocks noGrp="1"/>
          </p:cNvSpPr>
          <p:nvPr>
            <p:ph idx="1"/>
          </p:nvPr>
        </p:nvSpPr>
        <p:spPr>
          <a:xfrm>
            <a:off x="609600" y="1752600"/>
            <a:ext cx="10515600" cy="4800600"/>
          </a:xfrm>
        </p:spPr>
        <p:txBody>
          <a:bodyPr>
            <a:normAutofit fontScale="85000" lnSpcReduction="20000"/>
          </a:bodyPr>
          <a:lstStyle/>
          <a:p>
            <a:r>
              <a:rPr lang="en-US" sz="1800" dirty="0">
                <a:latin typeface="Times New Roman" panose="02020603050405020304" pitchFamily="18" charset="0"/>
                <a:cs typeface="Times New Roman" panose="02020603050405020304" pitchFamily="18" charset="0"/>
              </a:rPr>
              <a:t>Scholarship awarding must take place in KSN</a:t>
            </a:r>
          </a:p>
          <a:p>
            <a:pPr lvl="1"/>
            <a:r>
              <a:rPr lang="en-US" sz="1800" dirty="0">
                <a:latin typeface="Times New Roman" panose="02020603050405020304" pitchFamily="18" charset="0"/>
                <a:cs typeface="Times New Roman" panose="02020603050405020304" pitchFamily="18" charset="0"/>
              </a:rPr>
              <a:t>Encumber students in the correct opportunity</a:t>
            </a:r>
          </a:p>
          <a:p>
            <a:pPr lvl="2">
              <a:buFont typeface="Courier New" panose="02070309020205020404" pitchFamily="49" charset="0"/>
              <a:buChar char="o"/>
            </a:pPr>
            <a:r>
              <a:rPr lang="en-US" sz="1800" b="1" dirty="0">
                <a:solidFill>
                  <a:srgbClr val="4E2584"/>
                </a:solidFill>
                <a:latin typeface="Times New Roman" panose="02020603050405020304" pitchFamily="18" charset="0"/>
                <a:cs typeface="Times New Roman" panose="02020603050405020304" pitchFamily="18" charset="0"/>
              </a:rPr>
              <a:t>AcadYr beg 2023</a:t>
            </a:r>
            <a:r>
              <a:rPr lang="en-US" sz="1800" dirty="0">
                <a:solidFill>
                  <a:srgbClr val="4E2584"/>
                </a:solidFill>
                <a:latin typeface="Times New Roman" panose="02020603050405020304" pitchFamily="18" charset="0"/>
                <a:cs typeface="Times New Roman" panose="02020603050405020304" pitchFamily="18" charset="0"/>
              </a:rPr>
              <a:t> = Academic year 2023-2024 or AY24</a:t>
            </a:r>
          </a:p>
          <a:p>
            <a:pPr lvl="2">
              <a:buFont typeface="Courier New" panose="02070309020205020404" pitchFamily="49" charset="0"/>
              <a:buChar char="o"/>
            </a:pPr>
            <a:r>
              <a:rPr lang="en-US" sz="1800" dirty="0">
                <a:solidFill>
                  <a:srgbClr val="4E2584"/>
                </a:solidFill>
                <a:latin typeface="Times New Roman" panose="02020603050405020304" pitchFamily="18" charset="0"/>
                <a:cs typeface="Times New Roman" panose="02020603050405020304" pitchFamily="18" charset="0"/>
              </a:rPr>
              <a:t>Awarding periods that apply: Fall 23, Fall 23/Spring 24, Spring 24 and Summer 24</a:t>
            </a:r>
          </a:p>
          <a:p>
            <a:pPr lvl="2">
              <a:buFont typeface="Courier New" panose="02070309020205020404" pitchFamily="49" charset="0"/>
              <a:buChar char="o"/>
            </a:pPr>
            <a:r>
              <a:rPr lang="en-US" sz="1800" b="1" dirty="0">
                <a:solidFill>
                  <a:srgbClr val="0070C0"/>
                </a:solidFill>
                <a:latin typeface="Times New Roman" panose="02020603050405020304" pitchFamily="18" charset="0"/>
                <a:cs typeface="Times New Roman" panose="02020603050405020304" pitchFamily="18" charset="0"/>
              </a:rPr>
              <a:t>AcadYr beg 2022 </a:t>
            </a:r>
            <a:r>
              <a:rPr lang="en-US" sz="1800" dirty="0">
                <a:solidFill>
                  <a:srgbClr val="0070C0"/>
                </a:solidFill>
                <a:latin typeface="Times New Roman" panose="02020603050405020304" pitchFamily="18" charset="0"/>
                <a:cs typeface="Times New Roman" panose="02020603050405020304" pitchFamily="18" charset="0"/>
              </a:rPr>
              <a:t>= Academic year 2022-2023 or AY23</a:t>
            </a:r>
          </a:p>
          <a:p>
            <a:pPr lvl="2">
              <a:buFont typeface="Courier New" panose="02070309020205020404" pitchFamily="49" charset="0"/>
              <a:buChar char="o"/>
            </a:pPr>
            <a:r>
              <a:rPr lang="en-US" sz="1800" dirty="0">
                <a:solidFill>
                  <a:srgbClr val="0070C0"/>
                </a:solidFill>
                <a:latin typeface="Times New Roman" panose="02020603050405020304" pitchFamily="18" charset="0"/>
                <a:cs typeface="Times New Roman" panose="02020603050405020304" pitchFamily="18" charset="0"/>
              </a:rPr>
              <a:t>Awarding periods that apply: Fall 22, Fall 22/Spring 23, Spring 23 and Summer 23</a:t>
            </a:r>
          </a:p>
          <a:p>
            <a:pPr marL="914400" lvl="2" indent="0">
              <a:buNone/>
            </a:pPr>
            <a:endParaRPr lang="en-US" sz="1800" dirty="0">
              <a:solidFill>
                <a:srgbClr val="4E2584"/>
              </a:solidFill>
              <a:latin typeface="Times New Roman" panose="02020603050405020304" pitchFamily="18" charset="0"/>
              <a:cs typeface="Times New Roman" panose="02020603050405020304" pitchFamily="18" charset="0"/>
            </a:endParaRPr>
          </a:p>
          <a:p>
            <a:pPr marL="342900" lvl="2" indent="-342900"/>
            <a:r>
              <a:rPr lang="en-US" sz="1800" dirty="0">
                <a:latin typeface="Times New Roman" panose="02020603050405020304" pitchFamily="18" charset="0"/>
                <a:cs typeface="Times New Roman" panose="02020603050405020304" pitchFamily="18" charset="0"/>
              </a:rPr>
              <a:t>Encumbering in KSN:</a:t>
            </a:r>
          </a:p>
          <a:p>
            <a:pPr marL="800100" lvl="3" indent="-342900"/>
            <a:r>
              <a:rPr lang="en-US" dirty="0">
                <a:latin typeface="Times New Roman" panose="02020603050405020304" pitchFamily="18" charset="0"/>
                <a:cs typeface="Times New Roman" panose="02020603050405020304" pitchFamily="18" charset="0"/>
              </a:rPr>
              <a:t>Guarantees the student qualifies</a:t>
            </a:r>
          </a:p>
          <a:p>
            <a:pPr marL="800100" lvl="3" indent="-342900"/>
            <a:r>
              <a:rPr lang="en-US" dirty="0">
                <a:latin typeface="Times New Roman" panose="02020603050405020304" pitchFamily="18" charset="0"/>
                <a:cs typeface="Times New Roman" panose="02020603050405020304" pitchFamily="18" charset="0"/>
              </a:rPr>
              <a:t>KSN keeps track of the amount left to award</a:t>
            </a:r>
          </a:p>
          <a:p>
            <a:pPr marL="800100" lvl="3" indent="-342900"/>
            <a:r>
              <a:rPr lang="en-US" dirty="0">
                <a:latin typeface="Times New Roman" panose="02020603050405020304" pitchFamily="18" charset="0"/>
                <a:cs typeface="Times New Roman" panose="02020603050405020304" pitchFamily="18" charset="0"/>
              </a:rPr>
              <a:t>Download/upload process to KSIS (no errors)</a:t>
            </a:r>
          </a:p>
          <a:p>
            <a:pPr marL="800100" lvl="3" indent="-342900"/>
            <a:r>
              <a:rPr lang="en-US" dirty="0">
                <a:latin typeface="Times New Roman" panose="02020603050405020304" pitchFamily="18" charset="0"/>
                <a:cs typeface="Times New Roman" panose="02020603050405020304" pitchFamily="18" charset="0"/>
              </a:rPr>
              <a:t>Gratitude Statement Process</a:t>
            </a:r>
          </a:p>
          <a:p>
            <a:pPr marL="800100" lvl="3" indent="-342900"/>
            <a:endParaRPr lang="en-US" dirty="0">
              <a:latin typeface="Times New Roman" panose="02020603050405020304" pitchFamily="18" charset="0"/>
              <a:cs typeface="Times New Roman" panose="02020603050405020304" pitchFamily="18" charset="0"/>
            </a:endParaRPr>
          </a:p>
          <a:p>
            <a:pPr marL="0" lvl="3" indent="457200"/>
            <a:r>
              <a:rPr lang="en-US" dirty="0">
                <a:latin typeface="Times New Roman" panose="02020603050405020304" pitchFamily="18" charset="0"/>
                <a:cs typeface="Times New Roman" panose="02020603050405020304" pitchFamily="18" charset="0"/>
              </a:rPr>
              <a:t>Encumbering categories</a:t>
            </a:r>
          </a:p>
          <a:p>
            <a:pPr marL="457200" lvl="4" indent="457200"/>
            <a:r>
              <a:rPr lang="en-US" dirty="0">
                <a:latin typeface="Times New Roman" panose="02020603050405020304" pitchFamily="18" charset="0"/>
                <a:cs typeface="Times New Roman" panose="02020603050405020304" pitchFamily="18" charset="0"/>
              </a:rPr>
              <a:t>Pre-Accepted (Incoming Students)</a:t>
            </a:r>
          </a:p>
          <a:p>
            <a:pPr marL="457200" lvl="4" indent="457200"/>
            <a:r>
              <a:rPr lang="en-US" dirty="0">
                <a:latin typeface="Times New Roman" panose="02020603050405020304" pitchFamily="18" charset="0"/>
                <a:cs typeface="Times New Roman" panose="02020603050405020304" pitchFamily="18" charset="0"/>
              </a:rPr>
              <a:t>Offered (Continuing Students)</a:t>
            </a:r>
          </a:p>
          <a:p>
            <a:pPr marL="457200" lvl="4" indent="457200"/>
            <a:r>
              <a:rPr lang="en-US" dirty="0">
                <a:latin typeface="Times New Roman" panose="02020603050405020304" pitchFamily="18" charset="0"/>
                <a:cs typeface="Times New Roman" panose="02020603050405020304" pitchFamily="18" charset="0"/>
              </a:rPr>
              <a:t>Accepted</a:t>
            </a:r>
          </a:p>
          <a:p>
            <a:pPr marL="457200" lvl="3" indent="0">
              <a:buNone/>
            </a:pPr>
            <a:endParaRPr lang="en-US" dirty="0">
              <a:latin typeface="Times New Roman" panose="02020603050405020304" pitchFamily="18" charset="0"/>
              <a:cs typeface="Times New Roman" panose="02020603050405020304" pitchFamily="18" charset="0"/>
            </a:endParaRPr>
          </a:p>
          <a:p>
            <a:pPr marL="342900" lvl="2" indent="-342900"/>
            <a:r>
              <a:rPr lang="en-US" sz="1800" dirty="0">
                <a:latin typeface="Times New Roman" panose="02020603050405020304" pitchFamily="18" charset="0"/>
                <a:cs typeface="Times New Roman" panose="02020603050405020304" pitchFamily="18" charset="0"/>
              </a:rPr>
              <a:t>Force-Applying:</a:t>
            </a:r>
          </a:p>
          <a:p>
            <a:pPr marL="800100" lvl="3" indent="-342900"/>
            <a:r>
              <a:rPr lang="en-US" dirty="0">
                <a:latin typeface="Times New Roman" panose="02020603050405020304" pitchFamily="18" charset="0"/>
                <a:cs typeface="Times New Roman" panose="02020603050405020304" pitchFamily="18" charset="0"/>
              </a:rPr>
              <a:t>Student admitted after May 31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a:t>
            </a:r>
          </a:p>
          <a:p>
            <a:pPr marL="800100" lvl="3" indent="-342900"/>
            <a:r>
              <a:rPr lang="en-US" dirty="0">
                <a:latin typeface="Times New Roman" panose="02020603050405020304" pitchFamily="18" charset="0"/>
                <a:cs typeface="Times New Roman" panose="02020603050405020304" pitchFamily="18" charset="0"/>
              </a:rPr>
              <a:t>Need</a:t>
            </a:r>
          </a:p>
          <a:p>
            <a:pPr marL="800100" lvl="3" indent="-34290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62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762000"/>
            <a:ext cx="10515600" cy="1325563"/>
          </a:xfrm>
        </p:spPr>
        <p:txBody>
          <a:bodyPr>
            <a:normAutofit/>
          </a:bodyPr>
          <a:lstStyle/>
          <a:p>
            <a:r>
              <a:rPr lang="en-US" sz="5400" b="1" dirty="0">
                <a:latin typeface="Times New Roman" panose="02020603050405020304" pitchFamily="18" charset="0"/>
                <a:cs typeface="Times New Roman" panose="02020603050405020304" pitchFamily="18" charset="0"/>
              </a:rPr>
              <a:t>Confirmation KSN/KSIS Process</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609600" y="1828800"/>
            <a:ext cx="10515600" cy="4495800"/>
          </a:xfrm>
        </p:spPr>
        <p:txBody>
          <a:bodyPr vert="horz" lIns="91440" tIns="45720" rIns="91440" bIns="45720" rtlCol="0" anchor="t">
            <a:normAutofit/>
          </a:bodyPr>
          <a:lstStyle/>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Admins can begin to submit award for AY24 now. Please send an email to Kris or Taylor that they can switch the aid year, as KSIS can only handle one aid year at a time. </a:t>
            </a:r>
          </a:p>
          <a:p>
            <a:r>
              <a:rPr lang="en-US" sz="2400" dirty="0">
                <a:latin typeface="Times New Roman" panose="02020603050405020304" pitchFamily="18" charset="0"/>
                <a:cs typeface="Times New Roman" panose="02020603050405020304" pitchFamily="18" charset="0"/>
              </a:rPr>
              <a:t>KSN/KSIS Upload Process (demo)</a:t>
            </a:r>
            <a:endParaRPr lang="en-US" dirty="0">
              <a:solidFill>
                <a:srgbClr val="7030A0"/>
              </a:solidFill>
              <a:cs typeface="Calibri"/>
            </a:endParaRPr>
          </a:p>
          <a:p>
            <a:endParaRPr lang="en-US" dirty="0"/>
          </a:p>
          <a:p>
            <a:endParaRPr lang="en-US" dirty="0">
              <a:cs typeface="Calibri"/>
            </a:endParaRPr>
          </a:p>
        </p:txBody>
      </p:sp>
    </p:spTree>
    <p:extLst>
      <p:ext uri="{BB962C8B-B14F-4D97-AF65-F5344CB8AC3E}">
        <p14:creationId xmlns:p14="http://schemas.microsoft.com/office/powerpoint/2010/main" val="12356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85800"/>
            <a:ext cx="10515600" cy="1325563"/>
          </a:xfrm>
        </p:spPr>
        <p:txBody>
          <a:bodyPr>
            <a:normAutofit/>
          </a:bodyPr>
          <a:lstStyle/>
          <a:p>
            <a:r>
              <a:rPr lang="en-US" sz="5400" b="1" dirty="0">
                <a:latin typeface="Times New Roman" panose="02020603050405020304" pitchFamily="18" charset="0"/>
                <a:cs typeface="Times New Roman" panose="02020603050405020304" pitchFamily="18" charset="0"/>
              </a:rPr>
              <a:t>KSN Tips and Tricks</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609600" y="1752600"/>
            <a:ext cx="10515600" cy="4032504"/>
          </a:xfrm>
        </p:spPr>
        <p:txBody>
          <a:bodyPr>
            <a:normAutofit/>
          </a:bodyPr>
          <a:lstStyle/>
          <a:p>
            <a:r>
              <a:rPr lang="en-US" sz="2400" dirty="0">
                <a:latin typeface="Times New Roman" panose="02020603050405020304" pitchFamily="18" charset="0"/>
                <a:cs typeface="Times New Roman" panose="02020603050405020304" pitchFamily="18" charset="0"/>
              </a:rPr>
              <a:t>Encumbering in mass (award amount and award period is the same)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Needing to split award between Fall and Spring unequally</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Locating your appropriate opportunity when not presented in the search bar.</a:t>
            </a:r>
          </a:p>
          <a:p>
            <a:endParaRPr lang="en-US" dirty="0"/>
          </a:p>
          <a:p>
            <a:endParaRPr lang="en-US" dirty="0"/>
          </a:p>
        </p:txBody>
      </p:sp>
    </p:spTree>
    <p:extLst>
      <p:ext uri="{BB962C8B-B14F-4D97-AF65-F5344CB8AC3E}">
        <p14:creationId xmlns:p14="http://schemas.microsoft.com/office/powerpoint/2010/main" val="230230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85800"/>
            <a:ext cx="10515600" cy="1325563"/>
          </a:xfrm>
        </p:spPr>
        <p:txBody>
          <a:bodyPr>
            <a:normAutofit/>
          </a:bodyPr>
          <a:lstStyle/>
          <a:p>
            <a:r>
              <a:rPr lang="en-US" sz="5400" b="1" dirty="0">
                <a:latin typeface="Times New Roman" panose="02020603050405020304" pitchFamily="18" charset="0"/>
                <a:cs typeface="Times New Roman" panose="02020603050405020304" pitchFamily="18" charset="0"/>
              </a:rPr>
              <a:t>KSN Tips and Tricks continued</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609600" y="1752600"/>
            <a:ext cx="10515600" cy="1219200"/>
          </a:xfrm>
        </p:spPr>
        <p:txBody>
          <a:bodyPr>
            <a:normAutofit fontScale="55000" lnSpcReduction="20000"/>
          </a:bodyPr>
          <a:lstStyle/>
          <a:p>
            <a:pPr marL="0" indent="0">
              <a:buNone/>
            </a:pPr>
            <a:r>
              <a:rPr lang="en-US" sz="3400" dirty="0">
                <a:latin typeface="Times New Roman" panose="02020603050405020304" pitchFamily="18" charset="0"/>
                <a:cs typeface="Times New Roman" panose="02020603050405020304" pitchFamily="18" charset="0"/>
              </a:rPr>
              <a:t>Portfolio and Opportunity Details Tab (Find Information section)</a:t>
            </a:r>
          </a:p>
          <a:p>
            <a:r>
              <a:rPr lang="en-US" dirty="0">
                <a:latin typeface="Times New Roman" panose="02020603050405020304" pitchFamily="18" charset="0"/>
                <a:cs typeface="Times New Roman" panose="02020603050405020304" pitchFamily="18" charset="0"/>
              </a:rPr>
              <a:t>MOUs are uploaded in KSN</a:t>
            </a:r>
          </a:p>
          <a:p>
            <a:r>
              <a:rPr lang="en-US" dirty="0">
                <a:latin typeface="Times New Roman" panose="02020603050405020304" pitchFamily="18" charset="0"/>
                <a:cs typeface="Times New Roman" panose="02020603050405020304" pitchFamily="18" charset="0"/>
              </a:rPr>
              <a:t>Considerations are criteria in the MOU that can’t be built as a qualification i.e. protected class.</a:t>
            </a:r>
          </a:p>
          <a:p>
            <a:r>
              <a:rPr lang="en-US" dirty="0">
                <a:latin typeface="Times New Roman" panose="02020603050405020304" pitchFamily="18" charset="0"/>
                <a:cs typeface="Times New Roman" panose="02020603050405020304" pitchFamily="18" charset="0"/>
              </a:rPr>
              <a:t>Look at the MOU</a:t>
            </a:r>
          </a:p>
        </p:txBody>
      </p:sp>
      <p:pic>
        <p:nvPicPr>
          <p:cNvPr id="16" name="Picture 15">
            <a:extLst>
              <a:ext uri="{FF2B5EF4-FFF2-40B4-BE49-F238E27FC236}">
                <a16:creationId xmlns:a16="http://schemas.microsoft.com/office/drawing/2014/main" id="{F255678C-6C78-8FA2-092B-02C3FF7530B1}"/>
              </a:ext>
            </a:extLst>
          </p:cNvPr>
          <p:cNvPicPr>
            <a:picLocks noChangeAspect="1"/>
          </p:cNvPicPr>
          <p:nvPr/>
        </p:nvPicPr>
        <p:blipFill>
          <a:blip r:embed="rId2"/>
          <a:stretch>
            <a:fillRect/>
          </a:stretch>
        </p:blipFill>
        <p:spPr>
          <a:xfrm>
            <a:off x="1981200" y="3200400"/>
            <a:ext cx="8044453" cy="2235073"/>
          </a:xfrm>
          <a:prstGeom prst="rect">
            <a:avLst/>
          </a:prstGeom>
          <a:ln w="19050">
            <a:solidFill>
              <a:srgbClr val="4E2584"/>
            </a:solidFill>
          </a:ln>
        </p:spPr>
      </p:pic>
    </p:spTree>
    <p:extLst>
      <p:ext uri="{BB962C8B-B14F-4D97-AF65-F5344CB8AC3E}">
        <p14:creationId xmlns:p14="http://schemas.microsoft.com/office/powerpoint/2010/main" val="227320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4F28-C31D-6524-8CAF-AE33DE28477B}"/>
              </a:ext>
            </a:extLst>
          </p:cNvPr>
          <p:cNvSpPr>
            <a:spLocks noGrp="1"/>
          </p:cNvSpPr>
          <p:nvPr>
            <p:ph type="title"/>
          </p:nvPr>
        </p:nvSpPr>
        <p:spPr>
          <a:xfrm>
            <a:off x="990600" y="762000"/>
            <a:ext cx="10515600" cy="1143000"/>
          </a:xfrm>
        </p:spPr>
        <p:txBody>
          <a:bodyPr>
            <a:normAutofit fontScale="90000"/>
          </a:bodyPr>
          <a:lstStyle/>
          <a:p>
            <a:r>
              <a:rPr lang="en-US" sz="5400" b="1" dirty="0">
                <a:latin typeface="Times New Roman" panose="02020603050405020304" pitchFamily="18" charset="0"/>
                <a:cs typeface="Times New Roman" panose="02020603050405020304" pitchFamily="18" charset="0"/>
              </a:rPr>
              <a:t>Post-Acceptance/Gratitude Statement</a:t>
            </a:r>
          </a:p>
        </p:txBody>
      </p:sp>
      <p:sp>
        <p:nvSpPr>
          <p:cNvPr id="3" name="Content Placeholder 2">
            <a:extLst>
              <a:ext uri="{FF2B5EF4-FFF2-40B4-BE49-F238E27FC236}">
                <a16:creationId xmlns:a16="http://schemas.microsoft.com/office/drawing/2014/main" id="{299926AA-2D06-7A58-EB53-B5BA03BACC12}"/>
              </a:ext>
            </a:extLst>
          </p:cNvPr>
          <p:cNvSpPr>
            <a:spLocks noGrp="1"/>
          </p:cNvSpPr>
          <p:nvPr>
            <p:ph idx="1"/>
          </p:nvPr>
        </p:nvSpPr>
        <p:spPr>
          <a:xfrm>
            <a:off x="685800" y="1905000"/>
            <a:ext cx="10515600" cy="4876800"/>
          </a:xfrm>
        </p:spPr>
        <p:txBody>
          <a:bodyPr>
            <a:noAutofit/>
          </a:bodyPr>
          <a:lstStyle/>
          <a:p>
            <a:r>
              <a:rPr lang="en-US" sz="1800" dirty="0">
                <a:latin typeface="Times New Roman" panose="02020603050405020304" pitchFamily="18" charset="0"/>
                <a:cs typeface="Times New Roman" panose="02020603050405020304" pitchFamily="18" charset="0"/>
              </a:rPr>
              <a:t>Process </a:t>
            </a:r>
          </a:p>
          <a:p>
            <a:pPr lvl="1"/>
            <a:r>
              <a:rPr lang="en-US" sz="1800" dirty="0">
                <a:latin typeface="Times New Roman" panose="02020603050405020304" pitchFamily="18" charset="0"/>
                <a:cs typeface="Times New Roman" panose="02020603050405020304" pitchFamily="18" charset="0"/>
              </a:rPr>
              <a:t>KSN</a:t>
            </a:r>
          </a:p>
          <a:p>
            <a:pPr lvl="1"/>
            <a:r>
              <a:rPr lang="en-US" sz="1800" dirty="0">
                <a:latin typeface="Times New Roman" panose="02020603050405020304" pitchFamily="18" charset="0"/>
                <a:cs typeface="Times New Roman" panose="02020603050405020304" pitchFamily="18" charset="0"/>
              </a:rPr>
              <a:t>Merge/Edit </a:t>
            </a:r>
          </a:p>
          <a:p>
            <a:pPr lvl="1"/>
            <a:r>
              <a:rPr lang="en-US" sz="1800" dirty="0">
                <a:latin typeface="Times New Roman" panose="02020603050405020304" pitchFamily="18" charset="0"/>
                <a:cs typeface="Times New Roman" panose="02020603050405020304" pitchFamily="18" charset="0"/>
              </a:rPr>
              <a:t>Mail</a:t>
            </a:r>
          </a:p>
          <a:p>
            <a:pPr lvl="2"/>
            <a:r>
              <a:rPr lang="en-US" sz="1800" dirty="0">
                <a:latin typeface="Times New Roman" panose="02020603050405020304" pitchFamily="18" charset="0"/>
                <a:cs typeface="Times New Roman" panose="02020603050405020304" pitchFamily="18" charset="0"/>
              </a:rPr>
              <a:t>Scholarship Report (early November) </a:t>
            </a:r>
          </a:p>
          <a:p>
            <a:pPr lvl="2"/>
            <a:r>
              <a:rPr lang="en-US" sz="1800" dirty="0">
                <a:latin typeface="Times New Roman" panose="02020603050405020304" pitchFamily="18" charset="0"/>
                <a:cs typeface="Times New Roman" panose="02020603050405020304" pitchFamily="18" charset="0"/>
              </a:rPr>
              <a:t>One off mailings </a:t>
            </a:r>
          </a:p>
          <a:p>
            <a:r>
              <a:rPr lang="en-US" sz="1800" dirty="0">
                <a:latin typeface="Times New Roman" panose="02020603050405020304" pitchFamily="18" charset="0"/>
                <a:cs typeface="Times New Roman" panose="02020603050405020304" pitchFamily="18" charset="0"/>
              </a:rPr>
              <a:t>How can scholarship administrators help?</a:t>
            </a:r>
          </a:p>
          <a:p>
            <a:pPr lvl="1"/>
            <a:r>
              <a:rPr lang="en-US" sz="1800" dirty="0">
                <a:latin typeface="Times New Roman" panose="02020603050405020304" pitchFamily="18" charset="0"/>
                <a:cs typeface="Times New Roman" panose="02020603050405020304" pitchFamily="18" charset="0"/>
              </a:rPr>
              <a:t>Encouraging students to complete </a:t>
            </a:r>
          </a:p>
          <a:p>
            <a:pPr lvl="1"/>
            <a:r>
              <a:rPr lang="en-US" sz="1800" dirty="0">
                <a:latin typeface="Times New Roman" panose="02020603050405020304" pitchFamily="18" charset="0"/>
                <a:cs typeface="Times New Roman" panose="02020603050405020304" pitchFamily="18" charset="0"/>
              </a:rPr>
              <a:t>Autofill mention</a:t>
            </a:r>
          </a:p>
          <a:p>
            <a:pPr lvl="2"/>
            <a:r>
              <a:rPr lang="en-US" sz="1800" dirty="0">
                <a:latin typeface="Times New Roman" panose="02020603050405020304" pitchFamily="18" charset="0"/>
                <a:cs typeface="Times New Roman" panose="02020603050405020304" pitchFamily="18" charset="0"/>
              </a:rPr>
              <a:t>Must hit submit</a:t>
            </a:r>
          </a:p>
          <a:p>
            <a:pPr lvl="2"/>
            <a:r>
              <a:rPr lang="en-US" sz="1800" dirty="0">
                <a:latin typeface="Times New Roman" panose="02020603050405020304" pitchFamily="18" charset="0"/>
                <a:cs typeface="Times New Roman" panose="02020603050405020304" pitchFamily="18" charset="0"/>
              </a:rPr>
              <a:t>Encouraged to check each opportunity for relatable content</a:t>
            </a:r>
          </a:p>
          <a:p>
            <a:r>
              <a:rPr lang="en-US" sz="1800" dirty="0">
                <a:latin typeface="Times New Roman" panose="02020603050405020304" pitchFamily="18" charset="0"/>
                <a:cs typeface="Times New Roman" panose="02020603050405020304" pitchFamily="18" charset="0"/>
              </a:rPr>
              <a:t>Questions?</a:t>
            </a:r>
          </a:p>
          <a:p>
            <a:pPr lvl="1"/>
            <a:r>
              <a:rPr lang="en-US" sz="1800" dirty="0">
                <a:latin typeface="Times New Roman" panose="02020603050405020304" pitchFamily="18" charset="0"/>
                <a:cs typeface="Times New Roman" panose="02020603050405020304" pitchFamily="18" charset="0"/>
              </a:rPr>
              <a:t>Administrators can email </a:t>
            </a:r>
            <a:r>
              <a:rPr lang="en-US" sz="1800" dirty="0">
                <a:latin typeface="Times New Roman" panose="02020603050405020304" pitchFamily="18" charset="0"/>
                <a:cs typeface="Times New Roman" panose="02020603050405020304" pitchFamily="18" charset="0"/>
                <a:hlinkClick r:id="rId2"/>
              </a:rPr>
              <a:t>heatherd@ksufoundation.org</a:t>
            </a:r>
            <a:r>
              <a:rPr lang="en-US" sz="1800" dirty="0">
                <a:latin typeface="Times New Roman" panose="02020603050405020304" pitchFamily="18" charset="0"/>
                <a:cs typeface="Times New Roman" panose="02020603050405020304" pitchFamily="18" charset="0"/>
              </a:rPr>
              <a:t> or call (785) 775-2031</a:t>
            </a:r>
          </a:p>
          <a:p>
            <a:pPr lvl="1"/>
            <a:r>
              <a:rPr lang="en-US" sz="1800" dirty="0">
                <a:latin typeface="Times New Roman" panose="02020603050405020304" pitchFamily="18" charset="0"/>
                <a:cs typeface="Times New Roman" panose="02020603050405020304" pitchFamily="18" charset="0"/>
              </a:rPr>
              <a:t>Students can email </a:t>
            </a:r>
            <a:r>
              <a:rPr lang="en-US" sz="1800" dirty="0">
                <a:latin typeface="Times New Roman" panose="02020603050405020304" pitchFamily="18" charset="0"/>
                <a:cs typeface="Times New Roman" panose="02020603050405020304" pitchFamily="18" charset="0"/>
                <a:hlinkClick r:id="rId3"/>
              </a:rPr>
              <a:t>scholarships@ksufoundation.org</a:t>
            </a:r>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08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096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Contacts</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1066801" y="1839453"/>
            <a:ext cx="4343400" cy="4343400"/>
          </a:xfrm>
          <a:ln w="12700">
            <a:solidFill>
              <a:srgbClr val="4E2584"/>
            </a:solidFill>
          </a:ln>
        </p:spPr>
        <p:txBody>
          <a:bodyPr>
            <a:normAutofit/>
          </a:bodyPr>
          <a:lstStyle/>
          <a:p>
            <a:pPr marL="0" indent="0">
              <a:buNone/>
            </a:pPr>
            <a:r>
              <a:rPr lang="en-US" sz="2400" b="1" u="sng" dirty="0">
                <a:solidFill>
                  <a:srgbClr val="4E2584"/>
                </a:solidFill>
                <a:latin typeface="Times New Roman" panose="02020603050405020304" pitchFamily="18" charset="0"/>
                <a:cs typeface="Times New Roman" panose="02020603050405020304" pitchFamily="18" charset="0"/>
              </a:rPr>
              <a:t>KSUF Staff</a:t>
            </a:r>
          </a:p>
          <a:p>
            <a:pPr marL="0" indent="0">
              <a:buNone/>
            </a:pPr>
            <a:r>
              <a:rPr lang="en-US" sz="2000" dirty="0">
                <a:latin typeface="Times New Roman" panose="02020603050405020304" pitchFamily="18" charset="0"/>
                <a:cs typeface="Times New Roman" panose="02020603050405020304" pitchFamily="18" charset="0"/>
              </a:rPr>
              <a:t>Email: </a:t>
            </a:r>
            <a:r>
              <a:rPr lang="en-US" sz="2000" dirty="0">
                <a:latin typeface="Times New Roman" panose="02020603050405020304" pitchFamily="18" charset="0"/>
                <a:cs typeface="Times New Roman" panose="02020603050405020304" pitchFamily="18" charset="0"/>
                <a:hlinkClick r:id="rId2"/>
              </a:rPr>
              <a:t>KSN@ksufoundation.org</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Email group: Anani, Katy and, Pam</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Questions on: </a:t>
            </a:r>
          </a:p>
          <a:p>
            <a:pPr marL="0" indent="0">
              <a:buNone/>
            </a:pPr>
            <a:r>
              <a:rPr lang="en-US" sz="2000" dirty="0">
                <a:latin typeface="Times New Roman" panose="02020603050405020304" pitchFamily="18" charset="0"/>
                <a:cs typeface="Times New Roman" panose="02020603050405020304" pitchFamily="18" charset="0"/>
              </a:rPr>
              <a:t>MOUs/Qualifications</a:t>
            </a:r>
          </a:p>
          <a:p>
            <a:pPr marL="0" indent="0">
              <a:buNone/>
            </a:pPr>
            <a:r>
              <a:rPr lang="en-US" sz="2000" dirty="0">
                <a:latin typeface="Times New Roman" panose="02020603050405020304" pitchFamily="18" charset="0"/>
                <a:cs typeface="Times New Roman" panose="02020603050405020304" pitchFamily="18" charset="0"/>
              </a:rPr>
              <a:t>Projection balances</a:t>
            </a:r>
          </a:p>
          <a:p>
            <a:pPr marL="0" indent="0">
              <a:buNone/>
            </a:pPr>
            <a:r>
              <a:rPr lang="en-US" sz="2000" dirty="0">
                <a:latin typeface="Times New Roman" panose="02020603050405020304" pitchFamily="18" charset="0"/>
                <a:cs typeface="Times New Roman" panose="02020603050405020304" pitchFamily="18" charset="0"/>
              </a:rPr>
              <a:t>Help with encumbering</a:t>
            </a:r>
          </a:p>
          <a:p>
            <a:pPr marL="0" indent="0">
              <a:buNone/>
            </a:pPr>
            <a:r>
              <a:rPr lang="en-US" sz="2000" dirty="0">
                <a:latin typeface="Times New Roman" panose="02020603050405020304" pitchFamily="18" charset="0"/>
                <a:cs typeface="Times New Roman" panose="02020603050405020304" pitchFamily="18" charset="0"/>
              </a:rPr>
              <a:t>KSN Training</a:t>
            </a:r>
          </a:p>
          <a:p>
            <a:pPr marL="0" indent="0">
              <a:buNone/>
            </a:pPr>
            <a:r>
              <a:rPr lang="en-US" sz="2000" dirty="0">
                <a:latin typeface="Times New Roman" panose="02020603050405020304" pitchFamily="18" charset="0"/>
                <a:cs typeface="Times New Roman" panose="02020603050405020304" pitchFamily="18" charset="0"/>
              </a:rPr>
              <a:t> </a:t>
            </a:r>
          </a:p>
        </p:txBody>
      </p:sp>
      <p:sp>
        <p:nvSpPr>
          <p:cNvPr id="4" name="Content Placeholder 2">
            <a:extLst>
              <a:ext uri="{FF2B5EF4-FFF2-40B4-BE49-F238E27FC236}">
                <a16:creationId xmlns:a16="http://schemas.microsoft.com/office/drawing/2014/main" id="{872FD80D-7862-4DED-DDF3-B02472B4BABF}"/>
              </a:ext>
            </a:extLst>
          </p:cNvPr>
          <p:cNvSpPr txBox="1">
            <a:spLocks/>
          </p:cNvSpPr>
          <p:nvPr/>
        </p:nvSpPr>
        <p:spPr>
          <a:xfrm>
            <a:off x="6781800" y="1839991"/>
            <a:ext cx="4343400" cy="4342862"/>
          </a:xfrm>
          <a:prstGeom prst="rect">
            <a:avLst/>
          </a:prstGeom>
          <a:ln w="19050">
            <a:solidFill>
              <a:srgbClr val="4E2584"/>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u="sng" dirty="0">
                <a:solidFill>
                  <a:srgbClr val="4E2584"/>
                </a:solidFill>
                <a:latin typeface="Times New Roman" panose="02020603050405020304" pitchFamily="18" charset="0"/>
                <a:cs typeface="Times New Roman" panose="02020603050405020304" pitchFamily="18" charset="0"/>
              </a:rPr>
              <a:t>SFA Staff</a:t>
            </a:r>
          </a:p>
          <a:p>
            <a:pPr marL="0" indent="0">
              <a:buFont typeface="Arial"/>
              <a:buNone/>
            </a:pPr>
            <a:r>
              <a:rPr lang="en-US" sz="2000" dirty="0">
                <a:latin typeface="Times New Roman" panose="02020603050405020304" pitchFamily="18" charset="0"/>
                <a:cs typeface="Times New Roman" panose="02020603050405020304" pitchFamily="18" charset="0"/>
              </a:rPr>
              <a:t>Kris Shewmaker: </a:t>
            </a:r>
            <a:r>
              <a:rPr lang="en-US" sz="2000" dirty="0">
                <a:latin typeface="Times New Roman" panose="02020603050405020304" pitchFamily="18" charset="0"/>
                <a:cs typeface="Times New Roman" panose="02020603050405020304" pitchFamily="18" charset="0"/>
                <a:hlinkClick r:id="rId3"/>
              </a:rPr>
              <a:t>kshewmaker@ksu.edu</a:t>
            </a:r>
            <a:r>
              <a:rPr lang="en-US" sz="2000" dirty="0">
                <a:latin typeface="Times New Roman" panose="02020603050405020304" pitchFamily="18" charset="0"/>
                <a:cs typeface="Times New Roman" panose="02020603050405020304" pitchFamily="18" charset="0"/>
              </a:rPr>
              <a:t> </a:t>
            </a:r>
          </a:p>
          <a:p>
            <a:pPr marL="0" indent="0">
              <a:buFont typeface="Arial"/>
              <a:buNone/>
            </a:pPr>
            <a:r>
              <a:rPr lang="en-US" sz="2000" dirty="0">
                <a:latin typeface="Times New Roman" panose="02020603050405020304" pitchFamily="18" charset="0"/>
                <a:cs typeface="Times New Roman" panose="02020603050405020304" pitchFamily="18" charset="0"/>
              </a:rPr>
              <a:t>Taylor Richter: </a:t>
            </a:r>
            <a:r>
              <a:rPr lang="en-US" sz="2000" dirty="0">
                <a:latin typeface="Times New Roman" panose="02020603050405020304" pitchFamily="18" charset="0"/>
                <a:cs typeface="Times New Roman" panose="02020603050405020304" pitchFamily="18" charset="0"/>
                <a:hlinkClick r:id="rId4"/>
              </a:rPr>
              <a:t>trichte@ksu.edu</a:t>
            </a:r>
            <a:r>
              <a:rPr lang="en-US" sz="2000" dirty="0">
                <a:latin typeface="Times New Roman" panose="02020603050405020304" pitchFamily="18" charset="0"/>
                <a:cs typeface="Times New Roman" panose="02020603050405020304" pitchFamily="18" charset="0"/>
              </a:rPr>
              <a:t> </a:t>
            </a:r>
          </a:p>
          <a:p>
            <a:pPr marL="0" indent="0">
              <a:buFont typeface="Arial"/>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Questions on: </a:t>
            </a:r>
          </a:p>
          <a:p>
            <a:pPr marL="0" indent="0">
              <a:buFont typeface="Arial"/>
              <a:buNone/>
            </a:pPr>
            <a:r>
              <a:rPr lang="en-US" sz="2000" dirty="0">
                <a:latin typeface="Times New Roman" panose="02020603050405020304" pitchFamily="18" charset="0"/>
                <a:cs typeface="Times New Roman" panose="02020603050405020304" pitchFamily="18" charset="0"/>
              </a:rPr>
              <a:t>Reversing or changing awards</a:t>
            </a:r>
          </a:p>
          <a:p>
            <a:pPr marL="0" indent="0">
              <a:buFont typeface="Arial"/>
              <a:buNone/>
            </a:pPr>
            <a:r>
              <a:rPr lang="en-US" sz="2000" dirty="0">
                <a:latin typeface="Times New Roman" panose="02020603050405020304" pitchFamily="18" charset="0"/>
                <a:cs typeface="Times New Roman" panose="02020603050405020304" pitchFamily="18" charset="0"/>
              </a:rPr>
              <a:t>KSIS upload questions</a:t>
            </a:r>
          </a:p>
          <a:p>
            <a:pPr marL="0" indent="0">
              <a:buFont typeface="Arial"/>
              <a:buNone/>
            </a:pPr>
            <a:r>
              <a:rPr lang="en-US" sz="2000" dirty="0">
                <a:latin typeface="Times New Roman"/>
                <a:cs typeface="Times New Roman"/>
              </a:rPr>
              <a:t>Help with encumbering</a:t>
            </a:r>
          </a:p>
          <a:p>
            <a:pPr marL="0" indent="0">
              <a:buFont typeface="Arial"/>
              <a:buNone/>
            </a:pPr>
            <a:r>
              <a:rPr lang="en-US" sz="2000" dirty="0">
                <a:latin typeface="Times New Roman"/>
                <a:cs typeface="Times New Roman"/>
              </a:rPr>
              <a:t>KSN Training</a:t>
            </a:r>
          </a:p>
          <a:p>
            <a:pPr marL="0" indent="0">
              <a:buNone/>
            </a:pPr>
            <a:r>
              <a:rPr lang="en-US" sz="2000" dirty="0">
                <a:latin typeface="Times New Roman"/>
                <a:cs typeface="Times New Roman"/>
              </a:rPr>
              <a:t>Any other questions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40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09600"/>
            <a:ext cx="10515600" cy="1325563"/>
          </a:xfrm>
        </p:spPr>
        <p:txBody>
          <a:bodyPr>
            <a:normAutofit/>
          </a:bodyPr>
          <a:lstStyle/>
          <a:p>
            <a:r>
              <a:rPr lang="en-US" sz="5400" b="1" dirty="0">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609600" y="1752600"/>
            <a:ext cx="10515600" cy="4481766"/>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Information on SFA’s website regarding KSN: </a:t>
            </a:r>
          </a:p>
          <a:p>
            <a:pPr marL="227013" indent="0">
              <a:buNone/>
            </a:pPr>
            <a:r>
              <a:rPr lang="en-US" sz="2000" dirty="0">
                <a:latin typeface="Times New Roman" panose="02020603050405020304" pitchFamily="18" charset="0"/>
                <a:cs typeface="Times New Roman" panose="02020603050405020304" pitchFamily="18" charset="0"/>
                <a:hlinkClick r:id="rId2"/>
              </a:rPr>
              <a:t>https://www.k-state.edu/sfa/scholarships-aid/scholarships/ksn/</a:t>
            </a:r>
            <a:r>
              <a:rPr lang="en-US" sz="2000" dirty="0">
                <a:latin typeface="Times New Roman" panose="02020603050405020304" pitchFamily="18" charset="0"/>
                <a:cs typeface="Times New Roman" panose="02020603050405020304" pitchFamily="18" charset="0"/>
              </a:rPr>
              <a:t> </a:t>
            </a:r>
          </a:p>
          <a:p>
            <a:pPr marL="227013"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Training videos: </a:t>
            </a:r>
            <a:r>
              <a:rPr lang="en-US" sz="2000" dirty="0">
                <a:latin typeface="Times New Roman" panose="02020603050405020304" pitchFamily="18" charset="0"/>
                <a:cs typeface="Times New Roman" panose="02020603050405020304" pitchFamily="18" charset="0"/>
              </a:rPr>
              <a:t>(Includes: 2022-2023 training and the KSN to KSIS Confirmation process)</a:t>
            </a:r>
          </a:p>
          <a:p>
            <a:pPr marL="0" indent="227013">
              <a:buNone/>
            </a:pPr>
            <a:r>
              <a:rPr lang="en-US" sz="2000" dirty="0">
                <a:latin typeface="Times New Roman" panose="02020603050405020304" pitchFamily="18" charset="0"/>
                <a:cs typeface="Times New Roman" panose="02020603050405020304" pitchFamily="18" charset="0"/>
                <a:hlinkClick r:id="rId3"/>
              </a:rPr>
              <a:t>https://www.youtube.com/playlist?list=PL2iHWZCTCJzFOwmW9yzD1Bw4RrHiORhL9</a:t>
            </a:r>
            <a:r>
              <a:rPr lang="en-US" sz="2000" dirty="0">
                <a:latin typeface="Times New Roman" panose="02020603050405020304" pitchFamily="18" charset="0"/>
                <a:cs typeface="Times New Roman" panose="02020603050405020304" pitchFamily="18" charset="0"/>
              </a:rPr>
              <a:t> </a:t>
            </a:r>
          </a:p>
          <a:p>
            <a:pPr marL="0" indent="227013">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All KSN materials can be found at: </a:t>
            </a:r>
          </a:p>
          <a:p>
            <a:pPr marL="227013" indent="0">
              <a:buNone/>
            </a:pPr>
            <a:r>
              <a:rPr lang="en-US" sz="2000" dirty="0">
                <a:latin typeface="Times New Roman" panose="02020603050405020304" pitchFamily="18" charset="0"/>
                <a:cs typeface="Times New Roman" panose="02020603050405020304" pitchFamily="18" charset="0"/>
                <a:hlinkClick r:id="rId4"/>
              </a:rPr>
              <a:t>https://ksufoundation.org/accounting-forms/</a:t>
            </a:r>
            <a:r>
              <a:rPr lang="en-US" sz="2000" dirty="0">
                <a:latin typeface="Times New Roman" panose="02020603050405020304" pitchFamily="18" charset="0"/>
                <a:cs typeface="Times New Roman" panose="02020603050405020304" pitchFamily="18" charset="0"/>
              </a:rPr>
              <a:t> Scroll down to the “K-State Scholarship Network (KSN)” section.</a:t>
            </a:r>
          </a:p>
          <a:p>
            <a:pPr marL="227013"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KSN Administrator instructions (PDF):  </a:t>
            </a:r>
          </a:p>
          <a:p>
            <a:pPr marL="227013" indent="-57150">
              <a:buNone/>
            </a:pPr>
            <a:r>
              <a:rPr lang="en-US" sz="2000" dirty="0">
                <a:hlinkClick r:id="rId5"/>
              </a:rPr>
              <a:t>KSN-Scholarship-Administrators-Instructions.pdf (ksufoundation.org)</a:t>
            </a:r>
            <a:endParaRPr lang="en-US" sz="2000" dirty="0"/>
          </a:p>
        </p:txBody>
      </p:sp>
    </p:spTree>
    <p:extLst>
      <p:ext uri="{BB962C8B-B14F-4D97-AF65-F5344CB8AC3E}">
        <p14:creationId xmlns:p14="http://schemas.microsoft.com/office/powerpoint/2010/main" val="134999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9EE5C-DF65-1D43-B4FC-15D3D082618E}"/>
              </a:ext>
            </a:extLst>
          </p:cNvPr>
          <p:cNvSpPr>
            <a:spLocks noGrp="1"/>
          </p:cNvSpPr>
          <p:nvPr>
            <p:ph idx="1"/>
          </p:nvPr>
        </p:nvSpPr>
        <p:spPr>
          <a:xfrm>
            <a:off x="0" y="533400"/>
            <a:ext cx="12192000" cy="4656138"/>
          </a:xfrm>
          <a:solidFill>
            <a:schemeClr val="bg1"/>
          </a:solidFill>
        </p:spPr>
        <p:txBody>
          <a:bodyPr>
            <a:normAutofit/>
          </a:bodyPr>
          <a:lstStyle/>
          <a:p>
            <a:pPr algn="ctr">
              <a:buNone/>
            </a:pPr>
            <a:endParaRPr lang="en-US" sz="4400" b="1" dirty="0">
              <a:solidFill>
                <a:schemeClr val="tx1"/>
              </a:solidFill>
              <a:latin typeface="Times New Roman" panose="02020603050405020304" pitchFamily="18" charset="0"/>
              <a:ea typeface="Batang" pitchFamily="18" charset="-127"/>
              <a:cs typeface="Times New Roman" panose="02020603050405020304" pitchFamily="18" charset="0"/>
            </a:endParaRPr>
          </a:p>
          <a:p>
            <a:pPr algn="ctr">
              <a:buNone/>
            </a:pPr>
            <a:r>
              <a:rPr lang="en-US" sz="4800" b="1" dirty="0">
                <a:solidFill>
                  <a:schemeClr val="tx1"/>
                </a:solidFill>
                <a:latin typeface="Times New Roman" panose="02020603050405020304" pitchFamily="18" charset="0"/>
                <a:ea typeface="Batang" pitchFamily="18" charset="-127"/>
                <a:cs typeface="Times New Roman" panose="02020603050405020304" pitchFamily="18" charset="0"/>
              </a:rPr>
              <a:t>Office of Student Financial Assistance</a:t>
            </a:r>
          </a:p>
          <a:p>
            <a:pPr algn="ctr">
              <a:buNone/>
            </a:pPr>
            <a:r>
              <a:rPr lang="en-US" sz="3000" b="1" dirty="0">
                <a:solidFill>
                  <a:schemeClr val="tx1"/>
                </a:solidFill>
                <a:latin typeface="Times New Roman" panose="02020603050405020304" pitchFamily="18" charset="0"/>
                <a:ea typeface="Batang" pitchFamily="18" charset="-127"/>
                <a:cs typeface="Times New Roman" panose="02020603050405020304" pitchFamily="18" charset="0"/>
              </a:rPr>
              <a:t>Kris Shewmaker, </a:t>
            </a:r>
            <a:r>
              <a:rPr lang="en-US" sz="3000" dirty="0">
                <a:solidFill>
                  <a:schemeClr val="tx1"/>
                </a:solidFill>
                <a:latin typeface="Times New Roman" panose="02020603050405020304" pitchFamily="18" charset="0"/>
                <a:ea typeface="Batang" pitchFamily="18" charset="-127"/>
                <a:cs typeface="Times New Roman" panose="02020603050405020304" pitchFamily="18" charset="0"/>
              </a:rPr>
              <a:t>Associate Director for Scholarships</a:t>
            </a:r>
          </a:p>
          <a:p>
            <a:pPr algn="ctr">
              <a:buNone/>
            </a:pPr>
            <a:r>
              <a:rPr lang="en-US" sz="3000" b="1" dirty="0">
                <a:solidFill>
                  <a:schemeClr val="tx1"/>
                </a:solidFill>
                <a:latin typeface="Times New Roman" panose="02020603050405020304" pitchFamily="18" charset="0"/>
                <a:ea typeface="Batang" pitchFamily="18" charset="-127"/>
                <a:cs typeface="Times New Roman" panose="02020603050405020304" pitchFamily="18" charset="0"/>
              </a:rPr>
              <a:t>Taylor Richter, </a:t>
            </a:r>
            <a:r>
              <a:rPr lang="en-US" sz="3000" dirty="0">
                <a:solidFill>
                  <a:schemeClr val="tx1"/>
                </a:solidFill>
                <a:latin typeface="Times New Roman" panose="02020603050405020304" pitchFamily="18" charset="0"/>
                <a:ea typeface="Batang" pitchFamily="18" charset="-127"/>
                <a:cs typeface="Times New Roman" panose="02020603050405020304" pitchFamily="18" charset="0"/>
              </a:rPr>
              <a:t>K-State Scholarship Network Coordinator</a:t>
            </a:r>
          </a:p>
          <a:p>
            <a:pPr algn="ctr">
              <a:buNone/>
            </a:pPr>
            <a:r>
              <a:rPr lang="en-US" sz="3000" b="1" dirty="0">
                <a:solidFill>
                  <a:schemeClr val="tx1"/>
                </a:solidFill>
                <a:latin typeface="Times New Roman" panose="02020603050405020304" pitchFamily="18" charset="0"/>
                <a:ea typeface="Batang" pitchFamily="18" charset="-127"/>
                <a:cs typeface="Times New Roman" panose="02020603050405020304" pitchFamily="18" charset="0"/>
              </a:rPr>
              <a:t>Tamara Moots, </a:t>
            </a:r>
            <a:r>
              <a:rPr lang="en-US" sz="3000" dirty="0">
                <a:solidFill>
                  <a:schemeClr val="tx1"/>
                </a:solidFill>
                <a:latin typeface="Times New Roman" panose="02020603050405020304" pitchFamily="18" charset="0"/>
                <a:ea typeface="Batang" pitchFamily="18" charset="-127"/>
                <a:cs typeface="Times New Roman" panose="02020603050405020304" pitchFamily="18" charset="0"/>
              </a:rPr>
              <a:t>Scholarship Specialist</a:t>
            </a:r>
            <a:endParaRPr lang="en-US" sz="3000" b="1" dirty="0">
              <a:solidFill>
                <a:schemeClr val="tx1"/>
              </a:solidFill>
              <a:latin typeface="Times New Roman" panose="02020603050405020304" pitchFamily="18" charset="0"/>
              <a:ea typeface="Batang" pitchFamily="18" charset="-127"/>
              <a:cs typeface="Times New Roman" panose="02020603050405020304" pitchFamily="18" charset="0"/>
            </a:endParaRPr>
          </a:p>
          <a:p>
            <a:endParaRPr lang="en-US" dirty="0"/>
          </a:p>
        </p:txBody>
      </p:sp>
    </p:spTree>
    <p:extLst>
      <p:ext uri="{BB962C8B-B14F-4D97-AF65-F5344CB8AC3E}">
        <p14:creationId xmlns:p14="http://schemas.microsoft.com/office/powerpoint/2010/main" val="82552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9EE5C-DF65-1D43-B4FC-15D3D082618E}"/>
              </a:ext>
            </a:extLst>
          </p:cNvPr>
          <p:cNvSpPr>
            <a:spLocks noGrp="1"/>
          </p:cNvSpPr>
          <p:nvPr>
            <p:ph idx="1"/>
          </p:nvPr>
        </p:nvSpPr>
        <p:spPr>
          <a:xfrm>
            <a:off x="0" y="533400"/>
            <a:ext cx="12192000" cy="4656138"/>
          </a:xfrm>
          <a:solidFill>
            <a:schemeClr val="bg1"/>
          </a:solidFill>
        </p:spPr>
        <p:txBody>
          <a:bodyPr>
            <a:normAutofit/>
          </a:bodyPr>
          <a:lstStyle/>
          <a:p>
            <a:pPr algn="ctr">
              <a:buNone/>
            </a:pPr>
            <a:endParaRPr lang="en-US" sz="4400" b="1" dirty="0">
              <a:solidFill>
                <a:schemeClr val="tx1"/>
              </a:solidFill>
              <a:latin typeface="Times New Roman" panose="02020603050405020304" pitchFamily="18" charset="0"/>
              <a:ea typeface="Batang" pitchFamily="18" charset="-127"/>
              <a:cs typeface="Times New Roman" panose="02020603050405020304" pitchFamily="18" charset="0"/>
            </a:endParaRPr>
          </a:p>
          <a:p>
            <a:pPr algn="ctr">
              <a:buNone/>
            </a:pPr>
            <a:r>
              <a:rPr lang="en-US" sz="4400" b="1" dirty="0">
                <a:solidFill>
                  <a:schemeClr val="tx1"/>
                </a:solidFill>
                <a:latin typeface="Times New Roman" panose="02020603050405020304" pitchFamily="18" charset="0"/>
                <a:ea typeface="Batang" pitchFamily="18" charset="-127"/>
                <a:cs typeface="Times New Roman" panose="02020603050405020304" pitchFamily="18" charset="0"/>
              </a:rPr>
              <a:t>KSU Foundation</a:t>
            </a:r>
          </a:p>
          <a:p>
            <a:pPr algn="ctr">
              <a:buNone/>
            </a:pPr>
            <a:r>
              <a:rPr lang="en-US" b="1" dirty="0">
                <a:solidFill>
                  <a:schemeClr val="tx1"/>
                </a:solidFill>
                <a:latin typeface="Times New Roman" panose="02020603050405020304" pitchFamily="18" charset="0"/>
                <a:ea typeface="Batang" pitchFamily="18" charset="-127"/>
                <a:cs typeface="Times New Roman" panose="02020603050405020304" pitchFamily="18" charset="0"/>
              </a:rPr>
              <a:t>Christy Scott, </a:t>
            </a:r>
            <a:r>
              <a:rPr lang="en-US" dirty="0">
                <a:solidFill>
                  <a:schemeClr val="tx1"/>
                </a:solidFill>
                <a:latin typeface="Times New Roman" panose="02020603050405020304" pitchFamily="18" charset="0"/>
                <a:ea typeface="Batang" pitchFamily="18" charset="-127"/>
                <a:cs typeface="Times New Roman" panose="02020603050405020304" pitchFamily="18" charset="0"/>
              </a:rPr>
              <a:t>Associate Vice President of Compliance Services</a:t>
            </a:r>
          </a:p>
          <a:p>
            <a:pPr algn="ctr">
              <a:buNone/>
            </a:pPr>
            <a:r>
              <a:rPr lang="en-US" b="1" dirty="0">
                <a:solidFill>
                  <a:schemeClr val="tx1"/>
                </a:solidFill>
                <a:latin typeface="Times New Roman" panose="02020603050405020304" pitchFamily="18" charset="0"/>
                <a:ea typeface="Batang" pitchFamily="18" charset="-127"/>
                <a:cs typeface="Times New Roman" panose="02020603050405020304" pitchFamily="18" charset="0"/>
              </a:rPr>
              <a:t>Pam Collins, </a:t>
            </a:r>
            <a:r>
              <a:rPr lang="en-US" dirty="0">
                <a:solidFill>
                  <a:schemeClr val="tx1"/>
                </a:solidFill>
                <a:latin typeface="Times New Roman" panose="02020603050405020304" pitchFamily="18" charset="0"/>
                <a:ea typeface="Batang" pitchFamily="18" charset="-127"/>
                <a:cs typeface="Times New Roman" panose="02020603050405020304" pitchFamily="18" charset="0"/>
              </a:rPr>
              <a:t>Director of Compliance Services</a:t>
            </a:r>
            <a:endParaRPr lang="en-US" b="1" dirty="0">
              <a:solidFill>
                <a:schemeClr val="tx1"/>
              </a:solidFill>
              <a:latin typeface="Times New Roman" panose="02020603050405020304" pitchFamily="18" charset="0"/>
              <a:ea typeface="Batang" pitchFamily="18" charset="-127"/>
              <a:cs typeface="Times New Roman" panose="02020603050405020304" pitchFamily="18" charset="0"/>
            </a:endParaRPr>
          </a:p>
          <a:p>
            <a:pPr algn="ctr">
              <a:buNone/>
            </a:pPr>
            <a:r>
              <a:rPr lang="en-US" b="1" dirty="0">
                <a:solidFill>
                  <a:schemeClr val="tx1"/>
                </a:solidFill>
                <a:latin typeface="Times New Roman" panose="02020603050405020304" pitchFamily="18" charset="0"/>
                <a:ea typeface="Batang" pitchFamily="18" charset="-127"/>
                <a:cs typeface="Times New Roman" panose="02020603050405020304" pitchFamily="18" charset="0"/>
              </a:rPr>
              <a:t>Anani Eble, </a:t>
            </a:r>
            <a:r>
              <a:rPr lang="en-US" dirty="0">
                <a:solidFill>
                  <a:schemeClr val="tx1"/>
                </a:solidFill>
                <a:latin typeface="Times New Roman" panose="02020603050405020304" pitchFamily="18" charset="0"/>
                <a:ea typeface="Batang" pitchFamily="18" charset="-127"/>
                <a:cs typeface="Times New Roman" panose="02020603050405020304" pitchFamily="18" charset="0"/>
              </a:rPr>
              <a:t>Donor Compliance Manager</a:t>
            </a:r>
          </a:p>
          <a:p>
            <a:pPr algn="ctr">
              <a:buNone/>
            </a:pPr>
            <a:r>
              <a:rPr lang="en-US" b="1" dirty="0">
                <a:solidFill>
                  <a:schemeClr val="tx1"/>
                </a:solidFill>
                <a:latin typeface="Times New Roman" panose="02020603050405020304" pitchFamily="18" charset="0"/>
                <a:ea typeface="Batang" pitchFamily="18" charset="-127"/>
                <a:cs typeface="Times New Roman" panose="02020603050405020304" pitchFamily="18" charset="0"/>
              </a:rPr>
              <a:t>Katy Walradt, </a:t>
            </a:r>
            <a:r>
              <a:rPr lang="en-US" dirty="0">
                <a:solidFill>
                  <a:schemeClr val="tx1"/>
                </a:solidFill>
                <a:latin typeface="Times New Roman" panose="02020603050405020304" pitchFamily="18" charset="0"/>
                <a:ea typeface="Batang" pitchFamily="18" charset="-127"/>
                <a:cs typeface="Times New Roman" panose="02020603050405020304" pitchFamily="18" charset="0"/>
              </a:rPr>
              <a:t>Fund Utilization Manager</a:t>
            </a:r>
          </a:p>
          <a:p>
            <a:pPr algn="ctr">
              <a:buNone/>
            </a:pPr>
            <a:r>
              <a:rPr lang="en-US" b="1" dirty="0">
                <a:solidFill>
                  <a:schemeClr val="tx1"/>
                </a:solidFill>
                <a:latin typeface="Times New Roman" panose="02020603050405020304" pitchFamily="18" charset="0"/>
                <a:ea typeface="Batang" pitchFamily="18" charset="-127"/>
                <a:cs typeface="Times New Roman" panose="02020603050405020304" pitchFamily="18" charset="0"/>
              </a:rPr>
              <a:t>Karen Dunn, </a:t>
            </a:r>
            <a:r>
              <a:rPr lang="en-US" dirty="0">
                <a:solidFill>
                  <a:schemeClr val="tx1"/>
                </a:solidFill>
                <a:latin typeface="Times New Roman" panose="02020603050405020304" pitchFamily="18" charset="0"/>
                <a:ea typeface="Batang" pitchFamily="18" charset="-127"/>
                <a:cs typeface="Times New Roman" panose="02020603050405020304" pitchFamily="18" charset="0"/>
              </a:rPr>
              <a:t>Compliance Services Specialist</a:t>
            </a:r>
          </a:p>
          <a:p>
            <a:pPr algn="ctr">
              <a:buNone/>
            </a:pPr>
            <a:r>
              <a:rPr lang="en-US" b="1" dirty="0">
                <a:solidFill>
                  <a:schemeClr val="tx1"/>
                </a:solidFill>
                <a:latin typeface="Times New Roman" panose="02020603050405020304" pitchFamily="18" charset="0"/>
                <a:ea typeface="Batang" pitchFamily="18" charset="-127"/>
                <a:cs typeface="Times New Roman" panose="02020603050405020304" pitchFamily="18" charset="0"/>
              </a:rPr>
              <a:t>Tony Webb</a:t>
            </a:r>
            <a:r>
              <a:rPr lang="en-US" dirty="0">
                <a:solidFill>
                  <a:schemeClr val="tx1"/>
                </a:solidFill>
                <a:latin typeface="Times New Roman" panose="02020603050405020304" pitchFamily="18" charset="0"/>
                <a:ea typeface="Batang" pitchFamily="18" charset="-127"/>
                <a:cs typeface="Times New Roman" panose="02020603050405020304" pitchFamily="18" charset="0"/>
              </a:rPr>
              <a:t>, Donor Compliance Specialist</a:t>
            </a:r>
          </a:p>
          <a:p>
            <a:endParaRPr lang="en-US" dirty="0"/>
          </a:p>
        </p:txBody>
      </p:sp>
    </p:spTree>
    <p:extLst>
      <p:ext uri="{BB962C8B-B14F-4D97-AF65-F5344CB8AC3E}">
        <p14:creationId xmlns:p14="http://schemas.microsoft.com/office/powerpoint/2010/main" val="77206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33361" cy="1325563"/>
          </a:xfrm>
        </p:spPr>
        <p:txBody>
          <a:bodyPr>
            <a:normAutofit/>
          </a:bodyPr>
          <a:lstStyle/>
          <a:p>
            <a:r>
              <a:rPr lang="en-US" sz="5400" dirty="0">
                <a:latin typeface="Times New Roman" panose="02020603050405020304" pitchFamily="18" charset="0"/>
                <a:cs typeface="Times New Roman" panose="02020603050405020304" pitchFamily="18" charset="0"/>
              </a:rPr>
              <a:t>Fund Types</a:t>
            </a:r>
          </a:p>
        </p:txBody>
      </p:sp>
      <p:sp>
        <p:nvSpPr>
          <p:cNvPr id="3" name="Content Placeholder 2"/>
          <p:cNvSpPr>
            <a:spLocks noGrp="1"/>
          </p:cNvSpPr>
          <p:nvPr>
            <p:ph idx="1"/>
          </p:nvPr>
        </p:nvSpPr>
        <p:spPr>
          <a:xfrm>
            <a:off x="606903" y="1614179"/>
            <a:ext cx="8458200" cy="4351338"/>
          </a:xfrm>
        </p:spPr>
        <p:txBody>
          <a:bodyPr/>
          <a:lstStyle/>
          <a:p>
            <a:pPr>
              <a:buNone/>
            </a:pPr>
            <a:r>
              <a:rPr lang="en-US" sz="2400" b="1" dirty="0">
                <a:latin typeface="Times New Roman" panose="02020603050405020304" pitchFamily="18" charset="0"/>
                <a:cs typeface="Times New Roman" panose="02020603050405020304" pitchFamily="18" charset="0"/>
              </a:rPr>
              <a:t>Expendable funds</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Not invested in endowment pool</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Monies available for spending immediately </a:t>
            </a:r>
          </a:p>
          <a:p>
            <a:pPr>
              <a:buNone/>
            </a:pPr>
            <a:r>
              <a:rPr lang="en-US" sz="2400" b="1" dirty="0">
                <a:latin typeface="Times New Roman" panose="02020603050405020304" pitchFamily="18" charset="0"/>
                <a:cs typeface="Times New Roman" panose="02020603050405020304" pitchFamily="18" charset="0"/>
              </a:rPr>
              <a:t>Endowed funds</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Effective July 1, 2023, Minimum contribution of $50,000</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Principal/corpus invested in endowment pool for perpetuity (cannot be invaded)</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Percent (amount approved annually) of market value distributed for use by campus quarterly</a:t>
            </a:r>
          </a:p>
          <a:p>
            <a:pPr>
              <a:buNone/>
            </a:pPr>
            <a:r>
              <a:rPr lang="en-US" sz="2400" b="1" dirty="0">
                <a:latin typeface="Times New Roman" panose="02020603050405020304" pitchFamily="18" charset="0"/>
                <a:cs typeface="Times New Roman" panose="02020603050405020304" pitchFamily="18" charset="0"/>
              </a:rPr>
              <a:t>Term-endowed funds</a:t>
            </a:r>
          </a:p>
          <a:p>
            <a:pPr marL="742950" lvl="2" indent="-342900"/>
            <a:r>
              <a:rPr lang="en-US" sz="1600" dirty="0">
                <a:latin typeface="Times New Roman" panose="02020603050405020304" pitchFamily="18" charset="0"/>
                <a:cs typeface="Times New Roman" panose="02020603050405020304" pitchFamily="18" charset="0"/>
              </a:rPr>
              <a:t>Principal/corpus invested in endowment pool</a:t>
            </a:r>
          </a:p>
          <a:p>
            <a:pPr marL="742950" lvl="2" indent="-342900"/>
            <a:r>
              <a:rPr lang="en-US" sz="1600" dirty="0">
                <a:latin typeface="Times New Roman" panose="02020603050405020304" pitchFamily="18" charset="0"/>
                <a:cs typeface="Times New Roman" panose="02020603050405020304" pitchFamily="18" charset="0"/>
              </a:rPr>
              <a:t>Principal can be invaded</a:t>
            </a:r>
          </a:p>
          <a:p>
            <a:pPr marL="742950" lvl="2" indent="-342900"/>
            <a:r>
              <a:rPr lang="en-US" sz="1600" dirty="0">
                <a:latin typeface="Times New Roman" panose="02020603050405020304" pitchFamily="18" charset="0"/>
                <a:cs typeface="Times New Roman" panose="02020603050405020304" pitchFamily="18" charset="0"/>
              </a:rPr>
              <a:t>Percent (determined by donor) or designated amount of market value distributed for use by campus quarterly</a:t>
            </a:r>
          </a:p>
        </p:txBody>
      </p:sp>
    </p:spTree>
    <p:extLst>
      <p:ext uri="{BB962C8B-B14F-4D97-AF65-F5344CB8AC3E}">
        <p14:creationId xmlns:p14="http://schemas.microsoft.com/office/powerpoint/2010/main" val="87332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B30C-4929-FA46-A4E9-3BCFF4D58570}"/>
              </a:ext>
            </a:extLst>
          </p:cNvPr>
          <p:cNvSpPr>
            <a:spLocks noGrp="1"/>
          </p:cNvSpPr>
          <p:nvPr>
            <p:ph type="title"/>
          </p:nvPr>
        </p:nvSpPr>
        <p:spPr>
          <a:xfrm>
            <a:off x="609600" y="685800"/>
            <a:ext cx="10515600" cy="1325563"/>
          </a:xfrm>
        </p:spPr>
        <p:txBody>
          <a:bodyPr>
            <a:normAutofit/>
          </a:bodyPr>
          <a:lstStyle/>
          <a:p>
            <a:r>
              <a:rPr lang="en-US" sz="5400" b="1" dirty="0">
                <a:latin typeface="Times New Roman" panose="02020603050405020304" pitchFamily="18" charset="0"/>
                <a:cs typeface="Times New Roman" panose="02020603050405020304" pitchFamily="18" charset="0"/>
              </a:rPr>
              <a:t>KSUF MOUs</a:t>
            </a:r>
          </a:p>
        </p:txBody>
      </p:sp>
      <p:sp>
        <p:nvSpPr>
          <p:cNvPr id="3" name="Content Placeholder 2">
            <a:extLst>
              <a:ext uri="{FF2B5EF4-FFF2-40B4-BE49-F238E27FC236}">
                <a16:creationId xmlns:a16="http://schemas.microsoft.com/office/drawing/2014/main" id="{8DB2BC41-CA38-C84C-A528-38690B1FF1A9}"/>
              </a:ext>
            </a:extLst>
          </p:cNvPr>
          <p:cNvSpPr>
            <a:spLocks noGrp="1"/>
          </p:cNvSpPr>
          <p:nvPr>
            <p:ph idx="1"/>
          </p:nvPr>
        </p:nvSpPr>
        <p:spPr>
          <a:xfrm>
            <a:off x="609600" y="1828800"/>
            <a:ext cx="10515600" cy="4032504"/>
          </a:xfrm>
        </p:spPr>
        <p:txBody>
          <a:bodyPr/>
          <a:lstStyle/>
          <a:p>
            <a:pPr marL="0" indent="0">
              <a:buNone/>
            </a:pPr>
            <a:r>
              <a:rPr lang="en-US" sz="2400" b="1" dirty="0">
                <a:latin typeface="Times New Roman" panose="02020603050405020304" pitchFamily="18" charset="0"/>
                <a:cs typeface="Times New Roman" panose="02020603050405020304" pitchFamily="18" charset="0"/>
              </a:rPr>
              <a:t>An </a:t>
            </a:r>
            <a:r>
              <a:rPr lang="en-US" sz="2400" b="1" dirty="0">
                <a:solidFill>
                  <a:srgbClr val="4E2584"/>
                </a:solidFill>
                <a:latin typeface="Times New Roman" panose="02020603050405020304" pitchFamily="18" charset="0"/>
                <a:cs typeface="Times New Roman" panose="02020603050405020304" pitchFamily="18" charset="0"/>
              </a:rPr>
              <a:t>MOU</a:t>
            </a:r>
            <a:r>
              <a:rPr lang="en-US" sz="2400" b="1" dirty="0">
                <a:latin typeface="Times New Roman" panose="02020603050405020304" pitchFamily="18" charset="0"/>
                <a:cs typeface="Times New Roman" panose="02020603050405020304" pitchFamily="18" charset="0"/>
              </a:rPr>
              <a:t> is a binding agreement that documents donor intent for a fund.</a:t>
            </a:r>
          </a:p>
          <a:p>
            <a:pPr marL="0" indent="0">
              <a:buNone/>
            </a:pPr>
            <a:r>
              <a:rPr lang="en-US" sz="2400" i="1" dirty="0">
                <a:latin typeface="Times New Roman" panose="02020603050405020304" pitchFamily="18" charset="0"/>
                <a:cs typeface="Times New Roman" panose="02020603050405020304" pitchFamily="18" charset="0"/>
              </a:rPr>
              <a:t>MOU and their supplemental documents, contain the information needed to:</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Establish donor intent for awarding</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Is used to build Qualifications in KSN</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Which generates the opportunity’s applicant pool</a:t>
            </a:r>
          </a:p>
          <a:p>
            <a:pPr marL="457200" lvl="1" indent="0">
              <a:buNone/>
            </a:pPr>
            <a:endParaRPr lang="en-US" sz="2200" dirty="0">
              <a:latin typeface="Times New Roman" panose="02020603050405020304" pitchFamily="18" charset="0"/>
              <a:cs typeface="Times New Roman" panose="02020603050405020304" pitchFamily="18" charset="0"/>
            </a:endParaRPr>
          </a:p>
          <a:p>
            <a:pPr marL="0" lvl="1" indent="0">
              <a:buNone/>
            </a:pPr>
            <a:r>
              <a:rPr lang="en-US" sz="2200" i="1" dirty="0">
                <a:latin typeface="Times New Roman" panose="02020603050405020304" pitchFamily="18" charset="0"/>
                <a:cs typeface="Times New Roman" panose="02020603050405020304" pitchFamily="18" charset="0"/>
              </a:rPr>
              <a:t>Preferences:</a:t>
            </a:r>
          </a:p>
          <a:p>
            <a:pPr marL="685800" lvl="2"/>
            <a:r>
              <a:rPr lang="en-US" sz="1600" dirty="0">
                <a:latin typeface="Times New Roman" panose="02020603050405020304" pitchFamily="18" charset="0"/>
                <a:cs typeface="Times New Roman" panose="02020603050405020304" pitchFamily="18" charset="0"/>
              </a:rPr>
              <a:t>Donor’s expectation that preferences are honored</a:t>
            </a:r>
          </a:p>
          <a:p>
            <a:pPr marL="685800" lvl="2"/>
            <a:r>
              <a:rPr lang="en-US" sz="1600" dirty="0">
                <a:latin typeface="Times New Roman" panose="02020603050405020304" pitchFamily="18" charset="0"/>
                <a:cs typeface="Times New Roman" panose="02020603050405020304" pitchFamily="18" charset="0"/>
              </a:rPr>
              <a:t>If easily met, we build as a requirement (i.e., KS resident)</a:t>
            </a:r>
          </a:p>
          <a:p>
            <a:pPr marL="685800" lvl="2"/>
            <a:r>
              <a:rPr lang="en-US" sz="1600" dirty="0">
                <a:latin typeface="Times New Roman" panose="02020603050405020304" pitchFamily="18" charset="0"/>
                <a:cs typeface="Times New Roman" panose="02020603050405020304" pitchFamily="18" charset="0"/>
              </a:rPr>
              <a:t>When there are no students who meet the preference, then fund can be awarded based on requirements only.</a:t>
            </a:r>
          </a:p>
          <a:p>
            <a:endParaRPr lang="en-US" dirty="0"/>
          </a:p>
        </p:txBody>
      </p:sp>
    </p:spTree>
    <p:extLst>
      <p:ext uri="{BB962C8B-B14F-4D97-AF65-F5344CB8AC3E}">
        <p14:creationId xmlns:p14="http://schemas.microsoft.com/office/powerpoint/2010/main" val="125533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B084-DA1F-4CF8-A7AF-72FEBEE1A18E}"/>
              </a:ext>
            </a:extLst>
          </p:cNvPr>
          <p:cNvSpPr>
            <a:spLocks noGrp="1"/>
          </p:cNvSpPr>
          <p:nvPr>
            <p:ph type="title"/>
          </p:nvPr>
        </p:nvSpPr>
        <p:spPr>
          <a:xfrm>
            <a:off x="609600" y="736600"/>
            <a:ext cx="10515600" cy="1244600"/>
          </a:xfrm>
        </p:spPr>
        <p:txBody>
          <a:bodyPr>
            <a:normAutofit/>
          </a:bodyPr>
          <a:lstStyle/>
          <a:p>
            <a:r>
              <a:rPr lang="en-US" sz="5400" b="1" dirty="0">
                <a:latin typeface="Times New Roman" panose="02020603050405020304" pitchFamily="18" charset="0"/>
                <a:cs typeface="Times New Roman" panose="02020603050405020304" pitchFamily="18" charset="0"/>
              </a:rPr>
              <a:t>2023-2024 Projection Balances</a:t>
            </a:r>
          </a:p>
        </p:txBody>
      </p:sp>
      <p:sp>
        <p:nvSpPr>
          <p:cNvPr id="3" name="Content Placeholder 2">
            <a:extLst>
              <a:ext uri="{FF2B5EF4-FFF2-40B4-BE49-F238E27FC236}">
                <a16:creationId xmlns:a16="http://schemas.microsoft.com/office/drawing/2014/main" id="{1EEFDE1D-63A5-8771-7D7D-8435B83427E5}"/>
              </a:ext>
            </a:extLst>
          </p:cNvPr>
          <p:cNvSpPr>
            <a:spLocks noGrp="1"/>
          </p:cNvSpPr>
          <p:nvPr>
            <p:ph idx="1"/>
          </p:nvPr>
        </p:nvSpPr>
        <p:spPr>
          <a:xfrm>
            <a:off x="609600" y="1752600"/>
            <a:ext cx="10363200" cy="4572000"/>
          </a:xfrm>
        </p:spPr>
        <p:txBody>
          <a:bodyPr/>
          <a:lstStyle/>
          <a:p>
            <a:pPr>
              <a:buNone/>
            </a:pPr>
            <a:r>
              <a:rPr lang="en-US" sz="2400" b="1" dirty="0">
                <a:latin typeface="Times New Roman" panose="02020603050405020304" pitchFamily="18" charset="0"/>
                <a:cs typeface="Times New Roman" panose="02020603050405020304" pitchFamily="18" charset="0"/>
              </a:rPr>
              <a:t>In March</a:t>
            </a:r>
          </a:p>
          <a:p>
            <a:pPr>
              <a:buNone/>
            </a:pPr>
            <a:r>
              <a:rPr lang="en-US" sz="1600" dirty="0">
                <a:latin typeface="Times New Roman" panose="02020603050405020304" pitchFamily="18" charset="0"/>
                <a:cs typeface="Times New Roman" panose="02020603050405020304" pitchFamily="18" charset="0"/>
              </a:rPr>
              <a:t>Donors have until March 1</a:t>
            </a:r>
            <a:r>
              <a:rPr lang="en-US" sz="1600" baseline="30000" dirty="0">
                <a:latin typeface="Times New Roman" panose="02020603050405020304" pitchFamily="18" charset="0"/>
                <a:cs typeface="Times New Roman" panose="02020603050405020304" pitchFamily="18" charset="0"/>
              </a:rPr>
              <a:t>st</a:t>
            </a:r>
            <a:r>
              <a:rPr lang="en-US" sz="1600" dirty="0">
                <a:latin typeface="Times New Roman" panose="02020603050405020304" pitchFamily="18" charset="0"/>
                <a:cs typeface="Times New Roman" panose="02020603050405020304" pitchFamily="18" charset="0"/>
              </a:rPr>
              <a:t> to contribute to the expendable balance of their fund for Fall 23/Spring 24 awarding</a:t>
            </a:r>
          </a:p>
          <a:p>
            <a:pPr marL="57150" lvl="1" indent="0">
              <a:buNone/>
            </a:pPr>
            <a:endParaRPr lang="en-US" sz="1600" dirty="0">
              <a:latin typeface="Times New Roman" panose="02020603050405020304" pitchFamily="18" charset="0"/>
              <a:cs typeface="Times New Roman" panose="02020603050405020304" pitchFamily="18" charset="0"/>
            </a:endParaRPr>
          </a:p>
          <a:p>
            <a:pPr marL="285750"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KSUF Accounting:</a:t>
            </a:r>
          </a:p>
          <a:p>
            <a:pPr marL="568325" lvl="1" indent="-28575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Finalizes March distributions (for endowed funds), receipts gifts through March, and adds the March earnings to a calculated income balance.</a:t>
            </a:r>
          </a:p>
          <a:p>
            <a:pPr marL="568325" lvl="1" indent="-285750">
              <a:buFont typeface="Courier New" panose="02070309020205020404" pitchFamily="49" charset="0"/>
              <a:buChar char="o"/>
            </a:pPr>
            <a:endParaRPr lang="en-US" sz="1600" dirty="0">
              <a:latin typeface="Times New Roman" panose="02020603050405020304" pitchFamily="18" charset="0"/>
              <a:cs typeface="Times New Roman" panose="02020603050405020304" pitchFamily="18" charset="0"/>
            </a:endParaRPr>
          </a:p>
          <a:p>
            <a:pPr marL="285750"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KSUF Compliance:</a:t>
            </a:r>
          </a:p>
          <a:p>
            <a:pPr marL="574675" lvl="1" indent="-2921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Reviews balances and prepares projection numbers. </a:t>
            </a:r>
          </a:p>
          <a:p>
            <a:pPr marL="574675" lvl="1" indent="-2921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Breaks out projection numbers by: College, Department and/Unit and sent spreadsheets by email (March 13, 2023) </a:t>
            </a:r>
          </a:p>
          <a:p>
            <a:pPr marL="574675" lvl="1" indent="-2921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Loads balance information in KSN (K-State Scholarship Network)</a:t>
            </a:r>
          </a:p>
          <a:p>
            <a:endParaRPr lang="en-US" dirty="0"/>
          </a:p>
        </p:txBody>
      </p:sp>
    </p:spTree>
    <p:extLst>
      <p:ext uri="{BB962C8B-B14F-4D97-AF65-F5344CB8AC3E}">
        <p14:creationId xmlns:p14="http://schemas.microsoft.com/office/powerpoint/2010/main" val="216729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B319-753F-8DE8-A0E3-CED9147BD1F2}"/>
              </a:ext>
            </a:extLst>
          </p:cNvPr>
          <p:cNvSpPr>
            <a:spLocks noGrp="1"/>
          </p:cNvSpPr>
          <p:nvPr>
            <p:ph type="title"/>
          </p:nvPr>
        </p:nvSpPr>
        <p:spPr>
          <a:xfrm>
            <a:off x="609600" y="609600"/>
            <a:ext cx="11138686" cy="1325563"/>
          </a:xfrm>
        </p:spPr>
        <p:txBody>
          <a:bodyPr>
            <a:noAutofit/>
          </a:bodyPr>
          <a:lstStyle/>
          <a:p>
            <a:r>
              <a:rPr lang="en-US" sz="4800" b="1" dirty="0">
                <a:latin typeface="Times New Roman" panose="02020603050405020304" pitchFamily="18" charset="0"/>
                <a:cs typeface="Times New Roman" panose="02020603050405020304" pitchFamily="18" charset="0"/>
              </a:rPr>
              <a:t>Projection Amounts - Endowed Funds</a:t>
            </a:r>
          </a:p>
        </p:txBody>
      </p:sp>
      <p:sp>
        <p:nvSpPr>
          <p:cNvPr id="3" name="Content Placeholder 2">
            <a:extLst>
              <a:ext uri="{FF2B5EF4-FFF2-40B4-BE49-F238E27FC236}">
                <a16:creationId xmlns:a16="http://schemas.microsoft.com/office/drawing/2014/main" id="{E510504D-F049-B516-3819-9D4C19D768AE}"/>
              </a:ext>
            </a:extLst>
          </p:cNvPr>
          <p:cNvSpPr>
            <a:spLocks noGrp="1"/>
          </p:cNvSpPr>
          <p:nvPr>
            <p:ph idx="1"/>
          </p:nvPr>
        </p:nvSpPr>
        <p:spPr>
          <a:xfrm>
            <a:off x="596112" y="1600199"/>
            <a:ext cx="11138687" cy="1447801"/>
          </a:xfrm>
        </p:spPr>
        <p:txBody>
          <a:bodyPr>
            <a:normAutofit fontScale="92500"/>
          </a:bodyPr>
          <a:lstStyle/>
          <a:p>
            <a:pPr>
              <a:spcBef>
                <a:spcPts val="0"/>
              </a:spcBef>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Projections for </a:t>
            </a:r>
            <a:r>
              <a:rPr lang="en-US" sz="1700" u="sng" dirty="0">
                <a:effectLst/>
                <a:latin typeface="Times New Roman" panose="02020603050405020304" pitchFamily="18" charset="0"/>
                <a:ea typeface="Calibri" panose="020F0502020204030204" pitchFamily="34" charset="0"/>
                <a:cs typeface="Times New Roman" panose="02020603050405020304" pitchFamily="18" charset="0"/>
              </a:rPr>
              <a:t>endowed</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funds include 4 quarters of earnings: June 2022, September 2022, December 2022 and March 2023. </a:t>
            </a:r>
          </a:p>
          <a:p>
            <a:pPr marL="0" marR="0" indent="0">
              <a:spcBef>
                <a:spcPts val="0"/>
              </a:spcBef>
              <a:spcAft>
                <a:spcPts val="0"/>
              </a:spcAft>
              <a:buNone/>
            </a:pP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If you base your budget by running a report from FIN, there may be a risk of overspending these accounts. </a:t>
            </a:r>
          </a:p>
          <a:p>
            <a:pPr marL="0" marR="0" indent="0">
              <a:spcBef>
                <a:spcPts val="0"/>
              </a:spcBef>
              <a:spcAft>
                <a:spcPts val="0"/>
              </a:spcAft>
              <a:buNone/>
            </a:pP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Be aware that any spending that happens in Spring 23 or Summer 23 after proje</a:t>
            </a:r>
            <a:r>
              <a:rPr lang="en-US" sz="1700" dirty="0">
                <a:latin typeface="Times New Roman" panose="02020603050405020304" pitchFamily="18" charset="0"/>
                <a:ea typeface="Calibri" panose="020F0502020204030204" pitchFamily="34" charset="0"/>
                <a:cs typeface="Times New Roman" panose="02020603050405020304" pitchFamily="18" charset="0"/>
              </a:rPr>
              <a:t>ctions have been calculated</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will reduce the budget available for AY 23-24.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endParaRPr lang="en-US" dirty="0"/>
          </a:p>
        </p:txBody>
      </p:sp>
      <p:grpSp>
        <p:nvGrpSpPr>
          <p:cNvPr id="73" name="Group 72">
            <a:extLst>
              <a:ext uri="{FF2B5EF4-FFF2-40B4-BE49-F238E27FC236}">
                <a16:creationId xmlns:a16="http://schemas.microsoft.com/office/drawing/2014/main" id="{A96D4FC9-EE4C-24E1-179F-295B1C98FAFE}"/>
              </a:ext>
            </a:extLst>
          </p:cNvPr>
          <p:cNvGrpSpPr/>
          <p:nvPr/>
        </p:nvGrpSpPr>
        <p:grpSpPr>
          <a:xfrm>
            <a:off x="600075" y="2971800"/>
            <a:ext cx="10905381" cy="2974031"/>
            <a:chOff x="344629" y="2847975"/>
            <a:chExt cx="10905381" cy="2974031"/>
          </a:xfrm>
        </p:grpSpPr>
        <p:grpSp>
          <p:nvGrpSpPr>
            <p:cNvPr id="43" name="Group 42">
              <a:extLst>
                <a:ext uri="{FF2B5EF4-FFF2-40B4-BE49-F238E27FC236}">
                  <a16:creationId xmlns:a16="http://schemas.microsoft.com/office/drawing/2014/main" id="{0F809E74-278E-A91E-F577-625D6B0031A1}"/>
                </a:ext>
              </a:extLst>
            </p:cNvPr>
            <p:cNvGrpSpPr/>
            <p:nvPr/>
          </p:nvGrpSpPr>
          <p:grpSpPr>
            <a:xfrm>
              <a:off x="1981200" y="2847975"/>
              <a:ext cx="9268810" cy="2791215"/>
              <a:chOff x="529942" y="2819400"/>
              <a:chExt cx="9268810" cy="2791215"/>
            </a:xfrm>
          </p:grpSpPr>
          <p:pic>
            <p:nvPicPr>
              <p:cNvPr id="5" name="Picture 4">
                <a:extLst>
                  <a:ext uri="{FF2B5EF4-FFF2-40B4-BE49-F238E27FC236}">
                    <a16:creationId xmlns:a16="http://schemas.microsoft.com/office/drawing/2014/main" id="{47FF2F4E-4C9F-920A-D578-1B9E87DDB9C8}"/>
                  </a:ext>
                </a:extLst>
              </p:cNvPr>
              <p:cNvPicPr>
                <a:picLocks noChangeAspect="1"/>
              </p:cNvPicPr>
              <p:nvPr/>
            </p:nvPicPr>
            <p:blipFill>
              <a:blip r:embed="rId2"/>
              <a:stretch>
                <a:fillRect/>
              </a:stretch>
            </p:blipFill>
            <p:spPr>
              <a:xfrm>
                <a:off x="529942" y="2819400"/>
                <a:ext cx="7059010" cy="2791215"/>
              </a:xfrm>
              <a:prstGeom prst="rect">
                <a:avLst/>
              </a:prstGeom>
            </p:spPr>
          </p:pic>
          <p:sp>
            <p:nvSpPr>
              <p:cNvPr id="6" name="Rectangle 5">
                <a:extLst>
                  <a:ext uri="{FF2B5EF4-FFF2-40B4-BE49-F238E27FC236}">
                    <a16:creationId xmlns:a16="http://schemas.microsoft.com/office/drawing/2014/main" id="{BAD55FE5-9A68-7D5B-71E4-C5EE3148A0F9}"/>
                  </a:ext>
                </a:extLst>
              </p:cNvPr>
              <p:cNvSpPr/>
              <p:nvPr/>
            </p:nvSpPr>
            <p:spPr>
              <a:xfrm>
                <a:off x="6393884" y="3657600"/>
                <a:ext cx="1073716" cy="2472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6816E4-7290-D7CA-E2CC-DE847A54C8E8}"/>
                  </a:ext>
                </a:extLst>
              </p:cNvPr>
              <p:cNvSpPr txBox="1"/>
              <p:nvPr/>
            </p:nvSpPr>
            <p:spPr>
              <a:xfrm>
                <a:off x="7588952" y="3290501"/>
                <a:ext cx="2209800" cy="276999"/>
              </a:xfrm>
              <a:prstGeom prst="rect">
                <a:avLst/>
              </a:prstGeom>
              <a:noFill/>
              <a:ln w="28575">
                <a:solidFill>
                  <a:srgbClr val="FF0000"/>
                </a:solidFill>
              </a:ln>
            </p:spPr>
            <p:txBody>
              <a:bodyPr wrap="square" rtlCol="0">
                <a:spAutoFit/>
              </a:bodyPr>
              <a:lstStyle/>
              <a:p>
                <a:r>
                  <a:rPr lang="en-US" sz="1200" b="1" dirty="0">
                    <a:solidFill>
                      <a:srgbClr val="FF0000"/>
                    </a:solidFill>
                  </a:rPr>
                  <a:t>Projection amount for AY 22-23</a:t>
                </a:r>
              </a:p>
            </p:txBody>
          </p:sp>
          <p:cxnSp>
            <p:nvCxnSpPr>
              <p:cNvPr id="11" name="Straight Connector 10">
                <a:extLst>
                  <a:ext uri="{FF2B5EF4-FFF2-40B4-BE49-F238E27FC236}">
                    <a16:creationId xmlns:a16="http://schemas.microsoft.com/office/drawing/2014/main" id="{DF0D2DA6-6AC3-9CC4-52DC-100D1F169B38}"/>
                  </a:ext>
                </a:extLst>
              </p:cNvPr>
              <p:cNvCxnSpPr>
                <a:cxnSpLocks/>
                <a:stCxn id="6" idx="3"/>
                <a:endCxn id="7" idx="1"/>
              </p:cNvCxnSpPr>
              <p:nvPr/>
            </p:nvCxnSpPr>
            <p:spPr>
              <a:xfrm flipV="1">
                <a:off x="7467600" y="3429001"/>
                <a:ext cx="121352" cy="352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001C35B-EF52-F006-60C6-C93452F6C526}"/>
                  </a:ext>
                </a:extLst>
              </p:cNvPr>
              <p:cNvSpPr/>
              <p:nvPr/>
            </p:nvSpPr>
            <p:spPr>
              <a:xfrm>
                <a:off x="609600" y="3910400"/>
                <a:ext cx="5787742" cy="204399"/>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0AA916-9837-D550-392C-E1257A27EA62}"/>
                  </a:ext>
                </a:extLst>
              </p:cNvPr>
              <p:cNvSpPr/>
              <p:nvPr/>
            </p:nvSpPr>
            <p:spPr>
              <a:xfrm>
                <a:off x="609600" y="4343399"/>
                <a:ext cx="5787742" cy="236837"/>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577F60-39C3-5CBA-2823-EBEBE8ED55FB}"/>
                  </a:ext>
                </a:extLst>
              </p:cNvPr>
              <p:cNvSpPr/>
              <p:nvPr/>
            </p:nvSpPr>
            <p:spPr>
              <a:xfrm>
                <a:off x="609600" y="4600207"/>
                <a:ext cx="5787742" cy="217339"/>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1179AB-EF65-B0DC-154D-53195C6B7C08}"/>
                  </a:ext>
                </a:extLst>
              </p:cNvPr>
              <p:cNvSpPr/>
              <p:nvPr/>
            </p:nvSpPr>
            <p:spPr>
              <a:xfrm>
                <a:off x="609600" y="5045308"/>
                <a:ext cx="5787742" cy="204254"/>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47A1FE-F3DD-123B-7111-97650EA76B7B}"/>
                  </a:ext>
                </a:extLst>
              </p:cNvPr>
              <p:cNvSpPr/>
              <p:nvPr/>
            </p:nvSpPr>
            <p:spPr>
              <a:xfrm>
                <a:off x="8198552" y="4092464"/>
                <a:ext cx="1028700" cy="758698"/>
              </a:xfrm>
              <a:prstGeom prst="ellipse">
                <a:avLst/>
              </a:prstGeom>
              <a:solidFill>
                <a:srgbClr val="00B050">
                  <a:alpha val="20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rgbClr val="008A3E"/>
                    </a:solidFill>
                  </a:rPr>
                  <a:t>4 quarters of earnings</a:t>
                </a:r>
                <a:endParaRPr lang="en-US" sz="1200" dirty="0"/>
              </a:p>
            </p:txBody>
          </p:sp>
          <p:cxnSp>
            <p:nvCxnSpPr>
              <p:cNvPr id="22" name="Straight Connector 21">
                <a:extLst>
                  <a:ext uri="{FF2B5EF4-FFF2-40B4-BE49-F238E27FC236}">
                    <a16:creationId xmlns:a16="http://schemas.microsoft.com/office/drawing/2014/main" id="{8DA46240-9D22-2A81-A59B-F6FB7ED7A6F7}"/>
                  </a:ext>
                </a:extLst>
              </p:cNvPr>
              <p:cNvCxnSpPr>
                <a:cxnSpLocks/>
                <a:stCxn id="12" idx="3"/>
                <a:endCxn id="20" idx="2"/>
              </p:cNvCxnSpPr>
              <p:nvPr/>
            </p:nvCxnSpPr>
            <p:spPr>
              <a:xfrm>
                <a:off x="6397342" y="4012600"/>
                <a:ext cx="1801210" cy="45921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FDB3E5-5506-B28F-2609-DD407E756114}"/>
                  </a:ext>
                </a:extLst>
              </p:cNvPr>
              <p:cNvCxnSpPr>
                <a:cxnSpLocks/>
                <a:stCxn id="16" idx="3"/>
                <a:endCxn id="20" idx="2"/>
              </p:cNvCxnSpPr>
              <p:nvPr/>
            </p:nvCxnSpPr>
            <p:spPr>
              <a:xfrm>
                <a:off x="6397342" y="4461818"/>
                <a:ext cx="1801210" cy="999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355828-991E-ABCC-537A-8452BEB51BD8}"/>
                  </a:ext>
                </a:extLst>
              </p:cNvPr>
              <p:cNvCxnSpPr>
                <a:cxnSpLocks/>
                <a:stCxn id="17" idx="3"/>
                <a:endCxn id="20" idx="2"/>
              </p:cNvCxnSpPr>
              <p:nvPr/>
            </p:nvCxnSpPr>
            <p:spPr>
              <a:xfrm flipV="1">
                <a:off x="6397342" y="4471813"/>
                <a:ext cx="1801210" cy="23706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969722-8BBE-00A2-F174-6DD307430395}"/>
                  </a:ext>
                </a:extLst>
              </p:cNvPr>
              <p:cNvCxnSpPr>
                <a:cxnSpLocks/>
                <a:stCxn id="18" idx="3"/>
                <a:endCxn id="20" idx="2"/>
              </p:cNvCxnSpPr>
              <p:nvPr/>
            </p:nvCxnSpPr>
            <p:spPr>
              <a:xfrm flipV="1">
                <a:off x="6397342" y="4471813"/>
                <a:ext cx="1801210" cy="67562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09195641-623F-0D34-0FDB-C3B55A54BF35}"/>
                </a:ext>
              </a:extLst>
            </p:cNvPr>
            <p:cNvSpPr/>
            <p:nvPr/>
          </p:nvSpPr>
          <p:spPr>
            <a:xfrm>
              <a:off x="2059129" y="4163712"/>
              <a:ext cx="5787742" cy="208262"/>
            </a:xfrm>
            <a:prstGeom prst="rect">
              <a:avLst/>
            </a:prstGeom>
            <a:solidFill>
              <a:srgbClr val="7030A0">
                <a:alpha val="20000"/>
              </a:srgbClr>
            </a:solidFill>
            <a:ln w="28575">
              <a:solidFill>
                <a:srgbClr val="4E2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D25ECD9-0169-B880-A801-A5EB1E5AB1C0}"/>
                </a:ext>
              </a:extLst>
            </p:cNvPr>
            <p:cNvSpPr/>
            <p:nvPr/>
          </p:nvSpPr>
          <p:spPr>
            <a:xfrm>
              <a:off x="2057400" y="4833037"/>
              <a:ext cx="5787742" cy="236837"/>
            </a:xfrm>
            <a:prstGeom prst="rect">
              <a:avLst/>
            </a:prstGeom>
            <a:solidFill>
              <a:srgbClr val="7030A0">
                <a:alpha val="20000"/>
              </a:srgbClr>
            </a:solidFill>
            <a:ln w="28575">
              <a:solidFill>
                <a:srgbClr val="4E2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6C9031-FA91-46F4-419B-387D24ACDCEF}"/>
                </a:ext>
              </a:extLst>
            </p:cNvPr>
            <p:cNvSpPr/>
            <p:nvPr/>
          </p:nvSpPr>
          <p:spPr>
            <a:xfrm>
              <a:off x="344629" y="4262632"/>
              <a:ext cx="1368142" cy="775899"/>
            </a:xfrm>
            <a:prstGeom prst="rect">
              <a:avLst/>
            </a:prstGeom>
            <a:solidFill>
              <a:srgbClr val="7030A0">
                <a:alpha val="20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Student received $500 Fall 22</a:t>
              </a:r>
            </a:p>
            <a:p>
              <a:pPr algn="ctr"/>
              <a:r>
                <a:rPr lang="en-US" sz="1200" b="1" dirty="0">
                  <a:solidFill>
                    <a:schemeClr val="tx1"/>
                  </a:solidFill>
                </a:rPr>
                <a:t>$500 Spring 23</a:t>
              </a:r>
            </a:p>
          </p:txBody>
        </p:sp>
        <p:cxnSp>
          <p:nvCxnSpPr>
            <p:cNvPr id="52" name="Straight Connector 51">
              <a:extLst>
                <a:ext uri="{FF2B5EF4-FFF2-40B4-BE49-F238E27FC236}">
                  <a16:creationId xmlns:a16="http://schemas.microsoft.com/office/drawing/2014/main" id="{7E367691-F251-E94D-24EB-BF1633289D1D}"/>
                </a:ext>
              </a:extLst>
            </p:cNvPr>
            <p:cNvCxnSpPr>
              <a:stCxn id="50" idx="3"/>
              <a:endCxn id="44" idx="1"/>
            </p:cNvCxnSpPr>
            <p:nvPr/>
          </p:nvCxnSpPr>
          <p:spPr>
            <a:xfrm flipV="1">
              <a:off x="1712771" y="4267843"/>
              <a:ext cx="346358" cy="382739"/>
            </a:xfrm>
            <a:prstGeom prst="line">
              <a:avLst/>
            </a:prstGeom>
            <a:ln w="19050">
              <a:solidFill>
                <a:srgbClr val="4E258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5CFCB5-A006-5583-F17C-54A31A50D212}"/>
                </a:ext>
              </a:extLst>
            </p:cNvPr>
            <p:cNvCxnSpPr>
              <a:cxnSpLocks/>
              <a:stCxn id="50" idx="3"/>
              <a:endCxn id="45" idx="1"/>
            </p:cNvCxnSpPr>
            <p:nvPr/>
          </p:nvCxnSpPr>
          <p:spPr>
            <a:xfrm>
              <a:off x="1712771" y="4650582"/>
              <a:ext cx="344629" cy="300874"/>
            </a:xfrm>
            <a:prstGeom prst="line">
              <a:avLst/>
            </a:prstGeom>
            <a:ln w="19050">
              <a:solidFill>
                <a:srgbClr val="4E2584"/>
              </a:solidFill>
            </a:ln>
          </p:spPr>
          <p:style>
            <a:lnRef idx="1">
              <a:schemeClr val="accent1"/>
            </a:lnRef>
            <a:fillRef idx="0">
              <a:schemeClr val="accent1"/>
            </a:fillRef>
            <a:effectRef idx="0">
              <a:schemeClr val="accent1"/>
            </a:effectRef>
            <a:fontRef idx="minor">
              <a:schemeClr val="tx1"/>
            </a:fontRef>
          </p:style>
        </p:cxnSp>
        <p:sp>
          <p:nvSpPr>
            <p:cNvPr id="59" name="Arrow: Right 58">
              <a:extLst>
                <a:ext uri="{FF2B5EF4-FFF2-40B4-BE49-F238E27FC236}">
                  <a16:creationId xmlns:a16="http://schemas.microsoft.com/office/drawing/2014/main" id="{26B651BC-DD2C-ADC7-12DE-46E3E902B151}"/>
                </a:ext>
              </a:extLst>
            </p:cNvPr>
            <p:cNvSpPr/>
            <p:nvPr/>
          </p:nvSpPr>
          <p:spPr>
            <a:xfrm>
              <a:off x="7845142" y="5181600"/>
              <a:ext cx="1375057" cy="409574"/>
            </a:xfrm>
            <a:prstGeom prst="rightArrow">
              <a:avLst>
                <a:gd name="adj1" fmla="val 74435"/>
                <a:gd name="adj2" fmla="val 8998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ADFA0659-BE4E-F1DF-A40F-7391192E071F}"/>
                </a:ext>
              </a:extLst>
            </p:cNvPr>
            <p:cNvSpPr txBox="1"/>
            <p:nvPr/>
          </p:nvSpPr>
          <p:spPr>
            <a:xfrm>
              <a:off x="9566558" y="5360341"/>
              <a:ext cx="1447800" cy="461665"/>
            </a:xfrm>
            <a:prstGeom prst="rect">
              <a:avLst/>
            </a:prstGeom>
            <a:noFill/>
            <a:ln w="28575">
              <a:solidFill>
                <a:srgbClr val="FF0000"/>
              </a:solidFill>
            </a:ln>
          </p:spPr>
          <p:txBody>
            <a:bodyPr wrap="square" rtlCol="0">
              <a:spAutoFit/>
            </a:bodyPr>
            <a:lstStyle/>
            <a:p>
              <a:pPr algn="ctr"/>
              <a:r>
                <a:rPr lang="en-US" sz="1200" b="1" dirty="0">
                  <a:solidFill>
                    <a:srgbClr val="FF0000"/>
                  </a:solidFill>
                </a:rPr>
                <a:t>Projection amount </a:t>
              </a:r>
            </a:p>
            <a:p>
              <a:pPr algn="ctr"/>
              <a:r>
                <a:rPr lang="en-US" sz="1200" b="1" dirty="0">
                  <a:solidFill>
                    <a:srgbClr val="FF0000"/>
                  </a:solidFill>
                </a:rPr>
                <a:t>for AY 23-24</a:t>
              </a:r>
            </a:p>
          </p:txBody>
        </p:sp>
        <p:cxnSp>
          <p:nvCxnSpPr>
            <p:cNvPr id="61" name="Straight Connector 60">
              <a:extLst>
                <a:ext uri="{FF2B5EF4-FFF2-40B4-BE49-F238E27FC236}">
                  <a16:creationId xmlns:a16="http://schemas.microsoft.com/office/drawing/2014/main" id="{02DFE63C-7FD6-8F82-FCCF-D155FA7B3B4C}"/>
                </a:ext>
              </a:extLst>
            </p:cNvPr>
            <p:cNvCxnSpPr>
              <a:cxnSpLocks/>
              <a:stCxn id="59" idx="3"/>
              <a:endCxn id="60" idx="1"/>
            </p:cNvCxnSpPr>
            <p:nvPr/>
          </p:nvCxnSpPr>
          <p:spPr>
            <a:xfrm>
              <a:off x="9220199" y="5386387"/>
              <a:ext cx="346359" cy="204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689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B084-DA1F-4CF8-A7AF-72FEBEE1A18E}"/>
              </a:ext>
            </a:extLst>
          </p:cNvPr>
          <p:cNvSpPr>
            <a:spLocks noGrp="1"/>
          </p:cNvSpPr>
          <p:nvPr>
            <p:ph type="title"/>
          </p:nvPr>
        </p:nvSpPr>
        <p:spPr>
          <a:xfrm>
            <a:off x="609600" y="736600"/>
            <a:ext cx="10515600" cy="1244600"/>
          </a:xfrm>
        </p:spPr>
        <p:txBody>
          <a:bodyPr>
            <a:normAutofit/>
          </a:bodyPr>
          <a:lstStyle/>
          <a:p>
            <a:r>
              <a:rPr lang="en-US" sz="5400" b="1" dirty="0">
                <a:latin typeface="Times New Roman" panose="02020603050405020304" pitchFamily="18" charset="0"/>
                <a:cs typeface="Times New Roman" panose="02020603050405020304" pitchFamily="18" charset="0"/>
              </a:rPr>
              <a:t>2023-2024 Projection Balances</a:t>
            </a:r>
          </a:p>
        </p:txBody>
      </p:sp>
      <p:sp>
        <p:nvSpPr>
          <p:cNvPr id="3" name="Content Placeholder 2">
            <a:extLst>
              <a:ext uri="{FF2B5EF4-FFF2-40B4-BE49-F238E27FC236}">
                <a16:creationId xmlns:a16="http://schemas.microsoft.com/office/drawing/2014/main" id="{1EEFDE1D-63A5-8771-7D7D-8435B83427E5}"/>
              </a:ext>
            </a:extLst>
          </p:cNvPr>
          <p:cNvSpPr>
            <a:spLocks noGrp="1"/>
          </p:cNvSpPr>
          <p:nvPr>
            <p:ph idx="1"/>
          </p:nvPr>
        </p:nvSpPr>
        <p:spPr>
          <a:xfrm>
            <a:off x="609600" y="1752600"/>
            <a:ext cx="10363200" cy="4572000"/>
          </a:xfrm>
        </p:spPr>
        <p:txBody>
          <a:bodyPr>
            <a:normAutofit/>
          </a:bodyPr>
          <a:lstStyle/>
          <a:p>
            <a:pPr>
              <a:buNone/>
            </a:pPr>
            <a:r>
              <a:rPr lang="en-US" sz="2400" b="1" dirty="0">
                <a:latin typeface="Times New Roman" panose="02020603050405020304" pitchFamily="18" charset="0"/>
                <a:cs typeface="Times New Roman" panose="02020603050405020304" pitchFamily="18" charset="0"/>
              </a:rPr>
              <a:t>Projection Spreadsheets</a:t>
            </a:r>
          </a:p>
          <a:p>
            <a:r>
              <a:rPr lang="en-US" sz="1600" dirty="0">
                <a:latin typeface="Times New Roman" panose="02020603050405020304" pitchFamily="18" charset="0"/>
                <a:cs typeface="Times New Roman" panose="02020603050405020304" pitchFamily="18" charset="0"/>
              </a:rPr>
              <a:t>All Funds coded as Scholarships or Awards</a:t>
            </a:r>
          </a:p>
          <a:p>
            <a:r>
              <a:rPr lang="en-US" sz="1600" dirty="0">
                <a:latin typeface="Times New Roman" panose="02020603050405020304" pitchFamily="18" charset="0"/>
                <a:cs typeface="Times New Roman" panose="02020603050405020304" pitchFamily="18" charset="0"/>
              </a:rPr>
              <a:t>Excellence funds are NOT included</a:t>
            </a:r>
          </a:p>
          <a:p>
            <a:r>
              <a:rPr lang="en-US" sz="1600" dirty="0">
                <a:latin typeface="Times New Roman" panose="02020603050405020304" pitchFamily="18" charset="0"/>
                <a:cs typeface="Times New Roman" panose="02020603050405020304" pitchFamily="18" charset="0"/>
              </a:rPr>
              <a:t>KSUF Compliance have requested awarding budgets for Excellence funds to include in KSN</a:t>
            </a:r>
          </a:p>
          <a:p>
            <a:r>
              <a:rPr lang="en-US" sz="1600" dirty="0">
                <a:latin typeface="Times New Roman" panose="02020603050405020304" pitchFamily="18" charset="0"/>
                <a:cs typeface="Times New Roman" panose="02020603050405020304" pitchFamily="18" charset="0"/>
              </a:rPr>
              <a:t>Projection spreadsheets are not updated as spending occurs</a:t>
            </a:r>
          </a:p>
          <a:p>
            <a:pPr>
              <a:buNone/>
            </a:pPr>
            <a:endParaRPr lang="en-US" sz="1600" b="1" i="1"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FIN (Foundation Information Network)</a:t>
            </a:r>
          </a:p>
          <a:p>
            <a:r>
              <a:rPr lang="en-US" sz="1600" dirty="0">
                <a:latin typeface="Times New Roman" panose="02020603050405020304" pitchFamily="18" charset="0"/>
                <a:cs typeface="Times New Roman" panose="02020603050405020304" pitchFamily="18" charset="0"/>
              </a:rPr>
              <a:t>Use Caution </a:t>
            </a:r>
          </a:p>
          <a:p>
            <a:r>
              <a:rPr lang="en-US" sz="1600" dirty="0">
                <a:latin typeface="Times New Roman" panose="02020603050405020304" pitchFamily="18" charset="0"/>
                <a:cs typeface="Times New Roman" panose="02020603050405020304" pitchFamily="18" charset="0"/>
              </a:rPr>
              <a:t>Amount in KSN represents your BUDGET</a:t>
            </a:r>
            <a:endParaRPr lang="en-US" sz="1600" dirty="0"/>
          </a:p>
        </p:txBody>
      </p:sp>
    </p:spTree>
    <p:extLst>
      <p:ext uri="{BB962C8B-B14F-4D97-AF65-F5344CB8AC3E}">
        <p14:creationId xmlns:p14="http://schemas.microsoft.com/office/powerpoint/2010/main" val="12739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B084-DA1F-4CF8-A7AF-72FEBEE1A18E}"/>
              </a:ext>
            </a:extLst>
          </p:cNvPr>
          <p:cNvSpPr>
            <a:spLocks noGrp="1"/>
          </p:cNvSpPr>
          <p:nvPr>
            <p:ph type="title"/>
          </p:nvPr>
        </p:nvSpPr>
        <p:spPr>
          <a:xfrm>
            <a:off x="609600" y="685800"/>
            <a:ext cx="10515600" cy="1244600"/>
          </a:xfrm>
        </p:spPr>
        <p:txBody>
          <a:bodyPr>
            <a:normAutofit/>
          </a:bodyPr>
          <a:lstStyle/>
          <a:p>
            <a:r>
              <a:rPr lang="en-US" sz="5400" b="1" dirty="0">
                <a:latin typeface="Times New Roman" panose="02020603050405020304" pitchFamily="18" charset="0"/>
                <a:cs typeface="Times New Roman" panose="02020603050405020304" pitchFamily="18" charset="0"/>
              </a:rPr>
              <a:t>2023-2024 Awarding</a:t>
            </a:r>
          </a:p>
        </p:txBody>
      </p:sp>
      <p:sp>
        <p:nvSpPr>
          <p:cNvPr id="3" name="Content Placeholder 2">
            <a:extLst>
              <a:ext uri="{FF2B5EF4-FFF2-40B4-BE49-F238E27FC236}">
                <a16:creationId xmlns:a16="http://schemas.microsoft.com/office/drawing/2014/main" id="{1EEFDE1D-63A5-8771-7D7D-8435B83427E5}"/>
              </a:ext>
            </a:extLst>
          </p:cNvPr>
          <p:cNvSpPr>
            <a:spLocks noGrp="1"/>
          </p:cNvSpPr>
          <p:nvPr>
            <p:ph idx="1"/>
          </p:nvPr>
        </p:nvSpPr>
        <p:spPr>
          <a:xfrm>
            <a:off x="609600" y="1676400"/>
            <a:ext cx="10363200" cy="4953000"/>
          </a:xfrm>
        </p:spPr>
        <p:txBody>
          <a:bodyPr>
            <a:normAutofit fontScale="85000" lnSpcReduction="10000"/>
          </a:bodyPr>
          <a:lstStyle/>
          <a:p>
            <a:pPr>
              <a:buNone/>
            </a:pPr>
            <a:r>
              <a:rPr lang="en-US" sz="2400" b="1" dirty="0">
                <a:latin typeface="Times New Roman" panose="02020603050405020304" pitchFamily="18" charset="0"/>
                <a:cs typeface="Times New Roman" panose="02020603050405020304" pitchFamily="18" charset="0"/>
              </a:rPr>
              <a:t>Make selections between March-August based on:</a:t>
            </a:r>
          </a:p>
          <a:p>
            <a:r>
              <a:rPr lang="en-US" sz="2000" dirty="0">
                <a:latin typeface="Times New Roman" panose="02020603050405020304" pitchFamily="18" charset="0"/>
                <a:cs typeface="Times New Roman" panose="02020603050405020304" pitchFamily="18" charset="0"/>
              </a:rPr>
              <a:t>Award amount and # of recipient guidelines in projections &amp; KSN (1 recipient will receive $2,000 annually)</a:t>
            </a:r>
          </a:p>
          <a:p>
            <a:r>
              <a:rPr lang="en-US" sz="2000" dirty="0">
                <a:latin typeface="Times New Roman" panose="02020603050405020304" pitchFamily="18" charset="0"/>
                <a:cs typeface="Times New Roman" panose="02020603050405020304" pitchFamily="18" charset="0"/>
              </a:rPr>
              <a:t>Criteria, per MOU </a:t>
            </a:r>
          </a:p>
          <a:p>
            <a:r>
              <a:rPr lang="en-US" sz="2000" dirty="0">
                <a:latin typeface="Times New Roman" panose="02020603050405020304" pitchFamily="18" charset="0"/>
                <a:cs typeface="Times New Roman" panose="02020603050405020304" pitchFamily="18" charset="0"/>
              </a:rPr>
              <a:t>Projection Balances</a:t>
            </a:r>
          </a:p>
          <a:p>
            <a:r>
              <a:rPr lang="en-US" sz="2000" dirty="0">
                <a:latin typeface="Times New Roman" panose="02020603050405020304" pitchFamily="18" charset="0"/>
                <a:cs typeface="Times New Roman" panose="02020603050405020304" pitchFamily="18" charset="0"/>
              </a:rPr>
              <a:t>SFA requesting award completion by June 30, 2023</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Donor intent </a:t>
            </a:r>
            <a:r>
              <a:rPr lang="en-US" sz="2400" dirty="0">
                <a:latin typeface="Times New Roman" panose="02020603050405020304" pitchFamily="18" charset="0"/>
                <a:cs typeface="Times New Roman" panose="02020603050405020304" pitchFamily="18" charset="0"/>
              </a:rPr>
              <a:t>is the single </a:t>
            </a:r>
            <a:r>
              <a:rPr lang="en-US" sz="2400" b="1" dirty="0">
                <a:latin typeface="Times New Roman" panose="02020603050405020304" pitchFamily="18" charset="0"/>
                <a:cs typeface="Times New Roman" panose="02020603050405020304" pitchFamily="18" charset="0"/>
              </a:rPr>
              <a:t>most important factor </a:t>
            </a:r>
            <a:r>
              <a:rPr lang="en-US" sz="2400" dirty="0">
                <a:latin typeface="Times New Roman" panose="02020603050405020304" pitchFamily="18" charset="0"/>
                <a:cs typeface="Times New Roman" panose="02020603050405020304" pitchFamily="18" charset="0"/>
              </a:rPr>
              <a:t>when choosing recipients of Foundation funds. </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Kansas Law Donor Intent Protection Act – </a:t>
            </a:r>
            <a:r>
              <a:rPr lang="en-US" sz="2400" dirty="0">
                <a:latin typeface="Times New Roman" panose="02020603050405020304" pitchFamily="18" charset="0"/>
                <a:cs typeface="Times New Roman" panose="02020603050405020304" pitchFamily="18" charset="0"/>
              </a:rPr>
              <a:t>Approved 4/19/2023</a:t>
            </a:r>
          </a:p>
          <a:p>
            <a:pPr marL="0" indent="0">
              <a:buNone/>
            </a:pPr>
            <a:r>
              <a:rPr lang="en-US" sz="2400" dirty="0">
                <a:latin typeface="Times New Roman" panose="02020603050405020304" pitchFamily="18" charset="0"/>
                <a:cs typeface="Times New Roman" panose="02020603050405020304" pitchFamily="18" charset="0"/>
              </a:rPr>
              <a:t>Provides enforcement of donor-imposed restrictions on philanthropic gifts to endowment funds.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If you feel awarding guidelines are unawardable, please reach out to KSUF Compliance staff: </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hlinkClick r:id="rId2"/>
              </a:rPr>
              <a:t>KSN@ksufoundation.org</a:t>
            </a:r>
            <a:r>
              <a:rPr lang="en-US" sz="2400" dirty="0">
                <a:latin typeface="Times New Roman" panose="02020603050405020304" pitchFamily="18" charset="0"/>
                <a:cs typeface="Times New Roman" panose="02020603050405020304" pitchFamily="18" charset="0"/>
              </a:rPr>
              <a:t>)</a:t>
            </a:r>
          </a:p>
          <a:p>
            <a:pPr marL="0" indent="0">
              <a:buNone/>
            </a:pPr>
            <a:endParaRPr lang="en-US" sz="2000" b="1" dirty="0">
              <a:latin typeface="Times New Roman" panose="02020603050405020304" pitchFamily="18" charset="0"/>
              <a:cs typeface="Times New Roman" panose="02020603050405020304" pitchFamily="18" charset="0"/>
            </a:endParaRPr>
          </a:p>
          <a:p>
            <a:pPr>
              <a:buNone/>
            </a:pPr>
            <a:endParaRPr lang="en-US" sz="1600" dirty="0"/>
          </a:p>
        </p:txBody>
      </p:sp>
    </p:spTree>
    <p:extLst>
      <p:ext uri="{BB962C8B-B14F-4D97-AF65-F5344CB8AC3E}">
        <p14:creationId xmlns:p14="http://schemas.microsoft.com/office/powerpoint/2010/main" val="1576208676"/>
      </p:ext>
    </p:extLst>
  </p:cSld>
  <p:clrMapOvr>
    <a:masterClrMapping/>
  </p:clrMapOvr>
</p:sld>
</file>

<file path=ppt/theme/theme1.xml><?xml version="1.0" encoding="utf-8"?>
<a:theme xmlns:a="http://schemas.openxmlformats.org/drawingml/2006/main" name="KSUF title slid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AA427F3E-2D01-CB48-ADBA-4A1E6CC0CCE9}"/>
    </a:ext>
  </a:extLst>
</a:theme>
</file>

<file path=ppt/theme/theme2.xml><?xml version="1.0" encoding="utf-8"?>
<a:theme xmlns:a="http://schemas.openxmlformats.org/drawingml/2006/main" name="KSUF text slid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3BFB43AE-E65F-0849-9DF3-DA9694441EFA}"/>
    </a:ext>
  </a:extLst>
</a:theme>
</file>

<file path=ppt/theme/theme3.xml><?xml version="1.0" encoding="utf-8"?>
<a:theme xmlns:a="http://schemas.openxmlformats.org/drawingml/2006/main" name="KSUF text slide-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4B84CBB0-53D4-CD4A-8F92-F28F832890CF}"/>
    </a:ext>
  </a:extLst>
</a:theme>
</file>

<file path=ppt/theme/theme4.xml><?xml version="1.0" encoding="utf-8"?>
<a:theme xmlns:a="http://schemas.openxmlformats.org/drawingml/2006/main" name="KSUF text slid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ED098321-4DE8-B84A-8B79-B9F3DF13FA29}"/>
    </a:ext>
  </a:extLst>
</a:theme>
</file>

<file path=ppt/theme/theme5.xml><?xml version="1.0" encoding="utf-8"?>
<a:theme xmlns:a="http://schemas.openxmlformats.org/drawingml/2006/main" name="KSUF title slide-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F07A0553-37E4-8F4C-83B1-DE184343F625}"/>
    </a:ext>
  </a:extLst>
</a:theme>
</file>

<file path=ppt/theme/theme6.xml><?xml version="1.0" encoding="utf-8"?>
<a:theme xmlns:a="http://schemas.openxmlformats.org/drawingml/2006/main" name="KSUF text slide-4">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D417CB2D-D60B-0046-94C5-964975DEE8B1}"/>
    </a:ext>
  </a:extLst>
</a:theme>
</file>

<file path=ppt/theme/theme7.xml><?xml version="1.0" encoding="utf-8"?>
<a:theme xmlns:a="http://schemas.openxmlformats.org/drawingml/2006/main" name="1_KSUF text slide-4">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DFF16E9A-540A-3743-90AE-F15583C8DE3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KSUF PPT template-wide-7pg</Template>
  <TotalTime>2902</TotalTime>
  <Words>1090</Words>
  <Application>Microsoft Office PowerPoint</Application>
  <PresentationFormat>Widescreen</PresentationFormat>
  <Paragraphs>168</Paragraphs>
  <Slides>16</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Arial</vt:lpstr>
      <vt:lpstr>Arial Black</vt:lpstr>
      <vt:lpstr>Calibri</vt:lpstr>
      <vt:lpstr>Calibri Light</vt:lpstr>
      <vt:lpstr>Courier New</vt:lpstr>
      <vt:lpstr>Times New Roman</vt:lpstr>
      <vt:lpstr>KSUF title slide-1</vt:lpstr>
      <vt:lpstr>KSUF text slide-1</vt:lpstr>
      <vt:lpstr>KSUF text slide-2</vt:lpstr>
      <vt:lpstr>KSUF text slide-3</vt:lpstr>
      <vt:lpstr>KSUF title slide-2</vt:lpstr>
      <vt:lpstr>KSUF text slide-4</vt:lpstr>
      <vt:lpstr>1_KSUF text slide-4</vt:lpstr>
      <vt:lpstr> Scholarship Admin Training Academic Year 2023-2024</vt:lpstr>
      <vt:lpstr>PowerPoint Presentation</vt:lpstr>
      <vt:lpstr>PowerPoint Presentation</vt:lpstr>
      <vt:lpstr>Fund Types</vt:lpstr>
      <vt:lpstr>KSUF MOUs</vt:lpstr>
      <vt:lpstr>2023-2024 Projection Balances</vt:lpstr>
      <vt:lpstr>Projection Amounts - Endowed Funds</vt:lpstr>
      <vt:lpstr>2023-2024 Projection Balances</vt:lpstr>
      <vt:lpstr>2023-2024 Awarding</vt:lpstr>
      <vt:lpstr>Awarding in KSN</vt:lpstr>
      <vt:lpstr>Confirmation KSN/KSIS Process</vt:lpstr>
      <vt:lpstr>KSN Tips and Tricks</vt:lpstr>
      <vt:lpstr>KSN Tips and Tricks continued</vt:lpstr>
      <vt:lpstr>Post-Acceptance/Gratitude Statement</vt:lpstr>
      <vt:lpstr>Contacts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Admin Training Academic Year 2023-2024</dc:title>
  <dc:creator>Katy Walradt</dc:creator>
  <cp:lastModifiedBy>Anani Eble</cp:lastModifiedBy>
  <cp:revision>29</cp:revision>
  <cp:lastPrinted>2017-05-12T16:14:08Z</cp:lastPrinted>
  <dcterms:created xsi:type="dcterms:W3CDTF">2023-03-22T19:31:22Z</dcterms:created>
  <dcterms:modified xsi:type="dcterms:W3CDTF">2023-04-28T20:09:38Z</dcterms:modified>
</cp:coreProperties>
</file>