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3" r:id="rId5"/>
    <p:sldMasterId id="2147483657" r:id="rId6"/>
    <p:sldMasterId id="2147483664" r:id="rId7"/>
    <p:sldMasterId id="2147483660" r:id="rId8"/>
    <p:sldMasterId id="2147483655" r:id="rId9"/>
    <p:sldMasterId id="2147483666" r:id="rId10"/>
  </p:sldMasterIdLst>
  <p:notesMasterIdLst>
    <p:notesMasterId r:id="rId31"/>
  </p:notesMasterIdLst>
  <p:sldIdLst>
    <p:sldId id="257" r:id="rId11"/>
    <p:sldId id="275" r:id="rId12"/>
    <p:sldId id="260" r:id="rId13"/>
    <p:sldId id="258" r:id="rId14"/>
    <p:sldId id="279" r:id="rId15"/>
    <p:sldId id="263" r:id="rId16"/>
    <p:sldId id="264" r:id="rId17"/>
    <p:sldId id="268" r:id="rId18"/>
    <p:sldId id="267" r:id="rId19"/>
    <p:sldId id="270" r:id="rId20"/>
    <p:sldId id="276" r:id="rId21"/>
    <p:sldId id="266" r:id="rId22"/>
    <p:sldId id="265" r:id="rId23"/>
    <p:sldId id="272" r:id="rId24"/>
    <p:sldId id="273" r:id="rId25"/>
    <p:sldId id="280" r:id="rId26"/>
    <p:sldId id="269" r:id="rId27"/>
    <p:sldId id="278" r:id="rId28"/>
    <p:sldId id="274" r:id="rId29"/>
    <p:sldId id="277" r:id="rId30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4E2584"/>
    <a:srgbClr val="4F81BD"/>
    <a:srgbClr val="00B050"/>
    <a:srgbClr val="008A3E"/>
    <a:srgbClr val="4C2583"/>
    <a:srgbClr val="604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8C450-DA19-45EC-9B64-71CB20027006}" v="1" dt="2025-02-20T21:42:59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i Eble" userId="8ecc109c-6da6-4237-ba9e-3c68af9d0e9d" providerId="ADAL" clId="{7658C450-DA19-45EC-9B64-71CB20027006}"/>
    <pc:docChg chg="custSel addSld modSld">
      <pc:chgData name="Anani Eble" userId="8ecc109c-6da6-4237-ba9e-3c68af9d0e9d" providerId="ADAL" clId="{7658C450-DA19-45EC-9B64-71CB20027006}" dt="2025-02-24T19:01:40.937" v="168" actId="20577"/>
      <pc:docMkLst>
        <pc:docMk/>
      </pc:docMkLst>
      <pc:sldChg chg="addSp delSp modSp mod">
        <pc:chgData name="Anani Eble" userId="8ecc109c-6da6-4237-ba9e-3c68af9d0e9d" providerId="ADAL" clId="{7658C450-DA19-45EC-9B64-71CB20027006}" dt="2025-02-24T19:00:51.007" v="162" actId="1076"/>
        <pc:sldMkLst>
          <pc:docMk/>
          <pc:sldMk cId="2526897353" sldId="268"/>
        </pc:sldMkLst>
        <pc:picChg chg="add mod">
          <ac:chgData name="Anani Eble" userId="8ecc109c-6da6-4237-ba9e-3c68af9d0e9d" providerId="ADAL" clId="{7658C450-DA19-45EC-9B64-71CB20027006}" dt="2025-02-24T19:00:51.007" v="162" actId="1076"/>
          <ac:picMkLst>
            <pc:docMk/>
            <pc:sldMk cId="2526897353" sldId="268"/>
            <ac:picMk id="5" creationId="{CAAA67AD-8CB1-4F05-7B91-4BE493C0DD6B}"/>
          </ac:picMkLst>
        </pc:picChg>
        <pc:picChg chg="del">
          <ac:chgData name="Anani Eble" userId="8ecc109c-6da6-4237-ba9e-3c68af9d0e9d" providerId="ADAL" clId="{7658C450-DA19-45EC-9B64-71CB20027006}" dt="2025-02-24T19:00:39.594" v="158" actId="478"/>
          <ac:picMkLst>
            <pc:docMk/>
            <pc:sldMk cId="2526897353" sldId="268"/>
            <ac:picMk id="8" creationId="{6B6C7B3E-AD87-0D4B-7BD5-5CFE3C856D40}"/>
          </ac:picMkLst>
        </pc:picChg>
      </pc:sldChg>
      <pc:sldChg chg="addSp delSp modSp mod">
        <pc:chgData name="Anani Eble" userId="8ecc109c-6da6-4237-ba9e-3c68af9d0e9d" providerId="ADAL" clId="{7658C450-DA19-45EC-9B64-71CB20027006}" dt="2025-02-20T22:06:02.765" v="152" actId="20577"/>
        <pc:sldMkLst>
          <pc:docMk/>
          <pc:sldMk cId="2590408869" sldId="269"/>
        </pc:sldMkLst>
        <pc:spChg chg="mod">
          <ac:chgData name="Anani Eble" userId="8ecc109c-6da6-4237-ba9e-3c68af9d0e9d" providerId="ADAL" clId="{7658C450-DA19-45EC-9B64-71CB20027006}" dt="2025-02-20T22:06:02.765" v="152" actId="20577"/>
          <ac:spMkLst>
            <pc:docMk/>
            <pc:sldMk cId="2590408869" sldId="269"/>
            <ac:spMk id="2" creationId="{457C1407-0927-1B4C-E058-934D9ABFA245}"/>
          </ac:spMkLst>
        </pc:spChg>
        <pc:spChg chg="add mod">
          <ac:chgData name="Anani Eble" userId="8ecc109c-6da6-4237-ba9e-3c68af9d0e9d" providerId="ADAL" clId="{7658C450-DA19-45EC-9B64-71CB20027006}" dt="2025-02-20T21:57:06.545" v="118" actId="20577"/>
          <ac:spMkLst>
            <pc:docMk/>
            <pc:sldMk cId="2590408869" sldId="269"/>
            <ac:spMk id="6" creationId="{24C51677-980B-8DAA-0319-865448842C7A}"/>
          </ac:spMkLst>
        </pc:spChg>
      </pc:sldChg>
      <pc:sldChg chg="modSp mod">
        <pc:chgData name="Anani Eble" userId="8ecc109c-6da6-4237-ba9e-3c68af9d0e9d" providerId="ADAL" clId="{7658C450-DA19-45EC-9B64-71CB20027006}" dt="2025-02-24T19:01:40.937" v="168" actId="20577"/>
        <pc:sldMkLst>
          <pc:docMk/>
          <pc:sldMk cId="1576208676" sldId="270"/>
        </pc:sldMkLst>
        <pc:spChg chg="mod">
          <ac:chgData name="Anani Eble" userId="8ecc109c-6da6-4237-ba9e-3c68af9d0e9d" providerId="ADAL" clId="{7658C450-DA19-45EC-9B64-71CB20027006}" dt="2025-02-24T19:01:40.937" v="168" actId="20577"/>
          <ac:spMkLst>
            <pc:docMk/>
            <pc:sldMk cId="1576208676" sldId="270"/>
            <ac:spMk id="3" creationId="{1EEFDE1D-63A5-8771-7D7D-8435B83427E5}"/>
          </ac:spMkLst>
        </pc:spChg>
      </pc:sldChg>
      <pc:sldChg chg="modSp mod">
        <pc:chgData name="Anani Eble" userId="8ecc109c-6da6-4237-ba9e-3c68af9d0e9d" providerId="ADAL" clId="{7658C450-DA19-45EC-9B64-71CB20027006}" dt="2025-02-20T21:48:59.266" v="54" actId="20577"/>
        <pc:sldMkLst>
          <pc:docMk/>
          <pc:sldMk cId="4155084321" sldId="271"/>
        </pc:sldMkLst>
        <pc:spChg chg="mod">
          <ac:chgData name="Anani Eble" userId="8ecc109c-6da6-4237-ba9e-3c68af9d0e9d" providerId="ADAL" clId="{7658C450-DA19-45EC-9B64-71CB20027006}" dt="2025-02-20T21:48:59.266" v="54" actId="20577"/>
          <ac:spMkLst>
            <pc:docMk/>
            <pc:sldMk cId="4155084321" sldId="271"/>
            <ac:spMk id="3" creationId="{299926AA-2D06-7A58-EB53-B5BA03BACC12}"/>
          </ac:spMkLst>
        </pc:spChg>
      </pc:sldChg>
      <pc:sldChg chg="modSp mod">
        <pc:chgData name="Anani Eble" userId="8ecc109c-6da6-4237-ba9e-3c68af9d0e9d" providerId="ADAL" clId="{7658C450-DA19-45EC-9B64-71CB20027006}" dt="2025-02-20T21:45:17.362" v="52" actId="20577"/>
        <pc:sldMkLst>
          <pc:docMk/>
          <pc:sldMk cId="2302305556" sldId="272"/>
        </pc:sldMkLst>
        <pc:spChg chg="mod">
          <ac:chgData name="Anani Eble" userId="8ecc109c-6da6-4237-ba9e-3c68af9d0e9d" providerId="ADAL" clId="{7658C450-DA19-45EC-9B64-71CB20027006}" dt="2025-02-20T21:45:17.362" v="52" actId="20577"/>
          <ac:spMkLst>
            <pc:docMk/>
            <pc:sldMk cId="2302305556" sldId="272"/>
            <ac:spMk id="3" creationId="{9198B237-D2F0-7A35-CD86-1421600F4518}"/>
          </ac:spMkLst>
        </pc:spChg>
      </pc:sldChg>
      <pc:sldChg chg="addSp delSp modSp mod">
        <pc:chgData name="Anani Eble" userId="8ecc109c-6da6-4237-ba9e-3c68af9d0e9d" providerId="ADAL" clId="{7658C450-DA19-45EC-9B64-71CB20027006}" dt="2025-02-20T22:46:07.766" v="157" actId="478"/>
        <pc:sldMkLst>
          <pc:docMk/>
          <pc:sldMk cId="2273208755" sldId="273"/>
        </pc:sldMkLst>
        <pc:picChg chg="add mod">
          <ac:chgData name="Anani Eble" userId="8ecc109c-6da6-4237-ba9e-3c68af9d0e9d" providerId="ADAL" clId="{7658C450-DA19-45EC-9B64-71CB20027006}" dt="2025-02-20T22:45:33.224" v="156" actId="14100"/>
          <ac:picMkLst>
            <pc:docMk/>
            <pc:sldMk cId="2273208755" sldId="273"/>
            <ac:picMk id="5" creationId="{12D98A1D-989A-B106-732F-22FE386E5933}"/>
          </ac:picMkLst>
        </pc:picChg>
      </pc:sldChg>
      <pc:sldChg chg="modSp mod">
        <pc:chgData name="Anani Eble" userId="8ecc109c-6da6-4237-ba9e-3c68af9d0e9d" providerId="ADAL" clId="{7658C450-DA19-45EC-9B64-71CB20027006}" dt="2025-02-20T21:37:37.630" v="9" actId="20577"/>
        <pc:sldMkLst>
          <pc:docMk/>
          <pc:sldMk cId="3667802721" sldId="276"/>
        </pc:sldMkLst>
        <pc:spChg chg="mod">
          <ac:chgData name="Anani Eble" userId="8ecc109c-6da6-4237-ba9e-3c68af9d0e9d" providerId="ADAL" clId="{7658C450-DA19-45EC-9B64-71CB20027006}" dt="2025-02-20T21:37:37.630" v="9" actId="20577"/>
          <ac:spMkLst>
            <pc:docMk/>
            <pc:sldMk cId="3667802721" sldId="276"/>
            <ac:spMk id="3" creationId="{20571F06-F24F-E1C8-35FF-BE7208C2C07A}"/>
          </ac:spMkLst>
        </pc:spChg>
      </pc:sldChg>
      <pc:sldChg chg="add">
        <pc:chgData name="Anani Eble" userId="8ecc109c-6da6-4237-ba9e-3c68af9d0e9d" providerId="ADAL" clId="{7658C450-DA19-45EC-9B64-71CB20027006}" dt="2025-02-20T21:55:02.623" v="55" actId="2890"/>
        <pc:sldMkLst>
          <pc:docMk/>
          <pc:sldMk cId="275097019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777D75B6-8640-45A0-8E5B-404564776A32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C8489748-B9E3-4FB4-8AB7-B8E5E99E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1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SFA (TR)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93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TR/AE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76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TR/AE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6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TR/AE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1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TR/AE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1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1: Dee/AE</a:t>
            </a:r>
          </a:p>
          <a:p>
            <a:r>
              <a:rPr lang="en-US" dirty="0"/>
              <a:t>Session 2: DC/AE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5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49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03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SFA/TR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4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65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2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SFA/CS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7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2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5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06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9748-B9E3-4FB4-8AB7-B8E5E99EE8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4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UF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648187"/>
            <a:ext cx="10515600" cy="40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29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UF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83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0" y="1968500"/>
            <a:ext cx="783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23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UF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0" y="1968500"/>
            <a:ext cx="8534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UF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83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0" y="1968500"/>
            <a:ext cx="783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6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0" y="1968500"/>
            <a:ext cx="10515600" cy="2908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92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062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055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6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1062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032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3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48187"/>
            <a:ext cx="10515600" cy="40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70" y="5195005"/>
            <a:ext cx="2907861" cy="11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4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83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8500"/>
            <a:ext cx="7833361" cy="458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75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83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8500"/>
            <a:ext cx="7833361" cy="458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564324"/>
            <a:ext cx="2133600" cy="19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1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2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78333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68500"/>
            <a:ext cx="783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83" y="5460661"/>
            <a:ext cx="2192004" cy="8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648187"/>
            <a:ext cx="10515600" cy="4028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70" y="5195005"/>
            <a:ext cx="2907860" cy="114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27300"/>
            <a:ext cx="10515600" cy="303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01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715000"/>
            <a:ext cx="21336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3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27300"/>
            <a:ext cx="10515600" cy="4028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0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SN@ksufoundation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cholarships@found.ksu.edu" TargetMode="External"/><Relationship Id="rId4" Type="http://schemas.openxmlformats.org/officeDocument/2006/relationships/hyperlink" Target="mailto:daniellec@ksufoundation.or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onorcompliance@ksufoundation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anessas@ksu.edu" TargetMode="External"/><Relationship Id="rId4" Type="http://schemas.openxmlformats.org/officeDocument/2006/relationships/hyperlink" Target="mailto:trichte@ksu.ed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-state.edu/sfa/scholarships-aid/scholarships/ksn/" TargetMode="External"/><Relationship Id="rId7" Type="http://schemas.openxmlformats.org/officeDocument/2006/relationships/hyperlink" Target="https://ksufoundation.org/wp-content/uploads/2022/06/KSN-Scholarship-Administrators-Instruction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sufoundation.org/accounting-forms/" TargetMode="External"/><Relationship Id="rId5" Type="http://schemas.openxmlformats.org/officeDocument/2006/relationships/hyperlink" Target="https://www.k-state.edu/sfa/internal/scholarship-upload/" TargetMode="External"/><Relationship Id="rId4" Type="http://schemas.openxmlformats.org/officeDocument/2006/relationships/hyperlink" Target="https://www.youtube.com/playlist?list=PL2iHWZCTCJzFOwmW9yzD1Bw4RrHiORhL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48187"/>
            <a:ext cx="11506200" cy="4028319"/>
          </a:xfrm>
        </p:spPr>
        <p:txBody>
          <a:bodyPr/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sz="7200" b="1" dirty="0">
                <a:latin typeface="Times New Roman"/>
                <a:cs typeface="Times New Roman"/>
              </a:rPr>
              <a:t>Scholarship Admin Training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/>
              </a:rPr>
              <a:t>Academic Year 2025-2026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B084-DA1F-4CF8-A7AF-72FEBEE1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244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Awarding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DE1D-63A5-8771-7D7D-8435B834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363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selections between March-August based on: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 amount and # of recipient guidelines in projections &amp; KSN (For example, 1 recipient will receive $2,000 annually)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Criteria, per MOU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Balances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Donor intent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single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factor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choosing recipients of Foundation funds.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feel awarding guidelines are not awardable, please reach out to KSUF Compliance staff: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donorcompliance@ksufoundation.org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620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5DB7-ED80-AE25-276C-D32BDCB2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50958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Awarding Timeline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71F06-F24F-E1C8-35FF-BE7208C2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657350"/>
            <a:ext cx="11630025" cy="48196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Dates: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12/1/24 –  College/Department priority deadline for freshmen. College/depts offering awards to new incoming    		    	    freshmen, upload placeholder award to KSIS.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1/15/25 –  University priority application deadline for in-state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2/1/25 –    University priority application deadline for out-of-state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2/1/25  –   KSN priority application dates for incoming freshmen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3/15/25 –  Begin offering scholarships to continuing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5/15/25 –  Spring 2025 Grades Post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5/30/25 –  KSN General/College applications close for 2025/2026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6/6/25 –    Deadline for Scholarship Administrators to upload CSV file for SFA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6/20/25 –  Goal date for SFA to finalize awards in KSIS to be reflected on student bill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6/27/25 –  Campus encumbers and submits placeholder funding source to SFA for incoming students if applicable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7/3/25 –    Deadline for SFA to adjust student aid packages with new scholarships added prior to Fall 25 tuition 		     assessment.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7/15/25 –  Tuition billing available to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9/30/25 –  Final Opportunity Balance for 85% awarding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802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8BBA-F0BF-5884-F476-3DAD32E5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Awarding in KSN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4E9BB-6F78-4ACA-988E-744846149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515600" cy="4800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 awarding must take place in KSN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Encumber students in the correct opportunity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 err="1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AcadYr</a:t>
            </a:r>
            <a:r>
              <a:rPr lang="en-US" b="1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beg 2025</a:t>
            </a:r>
            <a:r>
              <a:rPr lang="en-US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Academic year 2025-2026 or AY26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Awarding periods that apply: Fall 25, Fall 25/Spring 26, Spring 26 and Summer 26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AcadYr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beg 2026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Academic year 2026-2027 or AY27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Awarding periods that apply: Fall 26, Fall 26/Spring 27, Spring 27 and Summer 27</a:t>
            </a:r>
          </a:p>
          <a:p>
            <a:pPr marL="914400" lvl="2" indent="0">
              <a:buNone/>
            </a:pPr>
            <a:endParaRPr lang="en-US" dirty="0">
              <a:solidFill>
                <a:srgbClr val="4E258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Encumbering in KSN:</a:t>
            </a:r>
          </a:p>
          <a:p>
            <a:pPr marL="800100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Guarantees the student qualifies</a:t>
            </a:r>
          </a:p>
          <a:p>
            <a:pPr marL="800100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Offered category no longer being used</a:t>
            </a:r>
          </a:p>
          <a:p>
            <a:pPr marL="800100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KSN keeps track of the amount left to award</a:t>
            </a:r>
          </a:p>
          <a:p>
            <a:pPr marL="800100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Download/upload process to KSIS (no errors)</a:t>
            </a:r>
          </a:p>
          <a:p>
            <a:pPr marL="800100" lvl="3" indent="-3429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Gratitude Statement Process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2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407-0927-1B4C-E058-934D9AB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Awarding upload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B237-D2F0-7A35-CD86-1421600F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515600" cy="4495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Administrators can begin to submit awards for AY26 now.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Notify SFA/Taylor Richter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Streamline upload process.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Recording of the new process is integrated into the KSN – Scholarship Administrators Training Video.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awards must be encumbered in KSN.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6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407-0927-1B4C-E058-934D9AB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KSN 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B237-D2F0-7A35-CD86-1421600F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515600" cy="4032504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Encumbering in mass (award amount and award period is the same)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Needing to split award between Fall and Spring unequally</a:t>
            </a: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Locating your appropriate opportunity when not presented in the search bar.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students may not be in the pool: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may not qualify.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admit students driven by opportunity dates. </a:t>
            </a:r>
          </a:p>
          <a:p>
            <a:pPr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Opportunities closed on May 30 and a student is admitted after this date – they will need to be force-applied into the current opportunity.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(FAFSA=No, Financial need statement=No).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major change,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05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407-0927-1B4C-E058-934D9AB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KSN Tips and Tricks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B237-D2F0-7A35-CD86-1421600F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515600" cy="2228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 and Opportunity Details Tab (Fund Information section)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 are uploaded in KSN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are criteria in the MOU that can’t be built as a qualification i.e. protected class.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MOU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98A1D-989A-B106-732F-22FE386E5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76675"/>
            <a:ext cx="11450461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0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4F28-C31D-6524-8CAF-AE33DE28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73" y="762000"/>
            <a:ext cx="10915454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Post-Acceptance | Gratitude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926AA-2D06-7A58-EB53-B5BA03BA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73" y="1791878"/>
            <a:ext cx="8821648" cy="2110819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KSU Foundation manages thank </a:t>
            </a:r>
            <a:r>
              <a:rPr lang="en-US" sz="1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yous</a:t>
            </a:r>
            <a:r>
              <a:rPr lang="en-US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ALL funds. 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Post-Acceptance Notification: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Triggered upon “accepted” category, students receive an e-mail and will see it on their KSN dashboard. Regular reminders are also sent.</a:t>
            </a:r>
            <a:endParaRPr lang="en-U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Processing: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KSU Foundation merges and proofs student responses into template.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Donors receive letters throughout the academic year and an annual recipient report is sent to donors in May.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6FDB9-8469-AF5D-50CB-90953D937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921" y="1680610"/>
            <a:ext cx="2293733" cy="276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3375DA-5EE0-97E4-AC00-5D990B92F305}"/>
              </a:ext>
            </a:extLst>
          </p:cNvPr>
          <p:cNvSpPr txBox="1">
            <a:spLocks/>
          </p:cNvSpPr>
          <p:nvPr/>
        </p:nvSpPr>
        <p:spPr>
          <a:xfrm>
            <a:off x="638273" y="3902697"/>
            <a:ext cx="11115381" cy="2761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scholarship administrators help?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Communication: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students they’ll be prompted to fill out post-acceptance forms. Gratitude statements can’t be processed unless the student hits “submit”. 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Autofill option: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with multiple scholarships can autofill answers. Specific information on a fund will be copied to all scholarships. Encourage students to double-check and edit as needed.</a:t>
            </a: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Administrators: E-mail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daniellec@ksufoundation.org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call (785) 775-2038 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Students: E-mail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scholarships@found.ksu.edu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4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407-0927-1B4C-E058-934D9AB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awarding management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51677-980B-8DAA-0319-865448842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to come!</a:t>
            </a:r>
          </a:p>
        </p:txBody>
      </p:sp>
    </p:spTree>
    <p:extLst>
      <p:ext uri="{BB962C8B-B14F-4D97-AF65-F5344CB8AC3E}">
        <p14:creationId xmlns:p14="http://schemas.microsoft.com/office/powerpoint/2010/main" val="2590408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400D1-277C-8C40-C8B3-B55EBD65E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BC89-19F2-C0B2-EB69-38A0857F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E7DC-E05E-B9E6-988F-693F948F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907023"/>
            <a:ext cx="4343400" cy="4343400"/>
          </a:xfrm>
          <a:ln w="12700">
            <a:solidFill>
              <a:srgbClr val="4E2584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KSUF Staff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donorcompliance@ksufoundation.org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on: 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MOUs/Qualifications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balances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0CB4FD-E212-2FEA-0FE4-D5FC9B282A72}"/>
              </a:ext>
            </a:extLst>
          </p:cNvPr>
          <p:cNvSpPr txBox="1">
            <a:spLocks/>
          </p:cNvSpPr>
          <p:nvPr/>
        </p:nvSpPr>
        <p:spPr>
          <a:xfrm>
            <a:off x="1295400" y="1938041"/>
            <a:ext cx="4343400" cy="4342862"/>
          </a:xfrm>
          <a:prstGeom prst="rect">
            <a:avLst/>
          </a:prstGeom>
          <a:ln w="19050">
            <a:solidFill>
              <a:srgbClr val="4E258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u="sng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SFA Staff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Taylor Richter: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trichte@ksu.edu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Vanessa Flipse: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vanessas@ksu.edu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on: 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KSN/KSIS related questions including training. </a:t>
            </a:r>
          </a:p>
          <a:p>
            <a:pPr marL="0" indent="0">
              <a:buFont typeface="Arial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SFA and KSUF will continue to collaborate. </a:t>
            </a:r>
          </a:p>
        </p:txBody>
      </p:sp>
    </p:spTree>
    <p:extLst>
      <p:ext uri="{BB962C8B-B14F-4D97-AF65-F5344CB8AC3E}">
        <p14:creationId xmlns:p14="http://schemas.microsoft.com/office/powerpoint/2010/main" val="275097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1407-0927-1B4C-E058-934D9AB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8B237-D2F0-7A35-CD86-1421600F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353800" cy="5029200"/>
          </a:xfrm>
        </p:spPr>
        <p:txBody>
          <a:bodyPr>
            <a:normAutofit lnSpcReduction="10000"/>
          </a:bodyPr>
          <a:lstStyle/>
          <a:p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SFA’s website regarding KSN: </a:t>
            </a:r>
          </a:p>
          <a:p>
            <a:pPr marL="227013" indent="0">
              <a:buNone/>
            </a:pPr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https://www.k-state.edu/sfa/scholarships-aid/scholarships/ksn/</a:t>
            </a:r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7013" indent="0">
              <a:buNone/>
            </a:pPr>
            <a:endParaRPr lang="en-US"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Scholarship Administrator Training videos including Awarding Upload process</a:t>
            </a:r>
          </a:p>
          <a:p>
            <a:pPr marL="0" indent="227013">
              <a:buNone/>
            </a:pPr>
            <a:r>
              <a:rPr lang="en-US" sz="1750" u="sng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https://www.youtube.com/playlist?list=PL2iHWZCTCJzFOwmW9yzD1Bw4RrHiORhL9</a:t>
            </a:r>
            <a:endParaRPr lang="en-US" sz="1750" u="sng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227013">
              <a:buNone/>
            </a:pPr>
            <a:endParaRPr lang="en-US"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All KSN materials can be found at:</a:t>
            </a:r>
          </a:p>
          <a:p>
            <a:pPr marL="0" indent="0">
              <a:buNone/>
            </a:pPr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SFA: </a:t>
            </a:r>
            <a:r>
              <a:rPr lang="en-US" sz="17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https://www.k-state.edu/sfa/internal/scholarship-upload/</a:t>
            </a:r>
            <a:r>
              <a:rPr lang="en-US" sz="17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   KSUF:  </a:t>
            </a:r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https://ksufoundation.org/accounting-forms/</a:t>
            </a:r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 Scroll down to the “K-State Scholarship Network (KSN)” section.</a:t>
            </a:r>
          </a:p>
          <a:p>
            <a:pPr marL="227013" indent="0">
              <a:buNone/>
            </a:pPr>
            <a:endParaRPr lang="en-US"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KSN Administrator instructions (PDF):  </a:t>
            </a:r>
          </a:p>
          <a:p>
            <a:pPr marL="227013" indent="-57150">
              <a:buNone/>
            </a:pPr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KSN-Scholarship-Administrators-Instructions.pdf (ksufoundation.org)</a:t>
            </a:r>
            <a:endParaRPr lang="en-US"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7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750">
                <a:latin typeface="Times New Roman" panose="02020603050405020304" pitchFamily="18" charset="0"/>
                <a:cs typeface="Times New Roman" panose="02020603050405020304" pitchFamily="18" charset="0"/>
              </a:rPr>
              <a:t>Training powerpoint will be available post training.</a:t>
            </a:r>
          </a:p>
          <a:p>
            <a:pPr marL="227013" indent="-57150">
              <a:buNone/>
            </a:pP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indent="-57150">
              <a:buNone/>
            </a:pPr>
            <a:endParaRPr 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indent="-5715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4999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EE5C-DF65-1D43-B4FC-15D3D082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57200"/>
            <a:ext cx="12192000" cy="4656138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800" b="1" dirty="0">
                <a:solidFill>
                  <a:schemeClr val="tx1"/>
                </a:solidFill>
                <a:latin typeface="Times New Roman"/>
                <a:ea typeface="Batang"/>
                <a:cs typeface="Times New Roman"/>
              </a:rPr>
              <a:t>Office of Student Financial Assistance</a:t>
            </a:r>
          </a:p>
          <a:p>
            <a:pPr algn="ctr">
              <a:buNone/>
            </a:pPr>
            <a:endParaRPr lang="en-US" sz="3000" b="1">
              <a:solidFill>
                <a:schemeClr val="tx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3000" b="1" dirty="0">
                <a:solidFill>
                  <a:schemeClr val="tx1"/>
                </a:solidFill>
                <a:latin typeface="Times New Roman"/>
                <a:ea typeface="Batang"/>
                <a:cs typeface="Times New Roman"/>
              </a:rPr>
              <a:t>Vanessa Flipse, 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Batang"/>
                <a:cs typeface="Times New Roman"/>
              </a:rPr>
              <a:t>Associate Director for Scholarships</a:t>
            </a:r>
          </a:p>
          <a:p>
            <a:pPr algn="ctr">
              <a:buNone/>
            </a:pPr>
            <a:r>
              <a:rPr lang="en-US" sz="3000" b="1" dirty="0">
                <a:solidFill>
                  <a:schemeClr val="tx1"/>
                </a:solidFill>
                <a:latin typeface="Times New Roman"/>
                <a:ea typeface="Batang"/>
                <a:cs typeface="Times New Roman"/>
              </a:rPr>
              <a:t>Taylor Richter, </a:t>
            </a:r>
            <a:r>
              <a:rPr lang="en-US" sz="3000" dirty="0">
                <a:solidFill>
                  <a:schemeClr val="tx1"/>
                </a:solidFill>
                <a:latin typeface="Times New Roman"/>
                <a:ea typeface="Batang"/>
                <a:cs typeface="Times New Roman"/>
              </a:rPr>
              <a:t>K-State Scholarship Network Coordinator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4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46A0-1135-2ED4-B4A5-74A15838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F33D-6318-4E86-7B47-D7624FDA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0000"/>
              </a:solidFill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5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9EE5C-DF65-1D43-B4FC-15D3D0826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3400"/>
            <a:ext cx="12192000" cy="46561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KSU Foundation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Christy Scott,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Associate Vice President of Compliance Services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Pam Collins,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Director of Compliance Services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Anani Eble,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Asst. Director of Donor Compliance Services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Katy Walradt,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Asst. Director of Donor Compliance Services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Tony Webb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, Donor Compliance Specialist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Natalee Jacobson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, Donor Compliance Specialist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6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33361" cy="1325563"/>
          </a:xfrm>
        </p:spPr>
        <p:txBody>
          <a:bodyPr>
            <a:norm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Fund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903" y="1614179"/>
            <a:ext cx="8458200" cy="4351338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Expendable funds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invested in endowment pool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Monies available for spending immediately </a:t>
            </a: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Endowed funds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July 1, 2023, Minimum contribution of $50,000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Principal/corpus invested in endowment pool for perpetuity (cannot be invaded)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(amount approved annually) of market value distributed for use by campus quarterly</a:t>
            </a: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Term-endowed funds</a:t>
            </a:r>
          </a:p>
          <a:p>
            <a:pPr marL="742950" lvl="2" indent="-34290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Principal/corpus invested in endowment pool</a:t>
            </a:r>
          </a:p>
          <a:p>
            <a:pPr marL="742950" lvl="2" indent="-34290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can be invaded</a:t>
            </a:r>
          </a:p>
          <a:p>
            <a:pPr marL="742950" lvl="2" indent="-34290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 (determined by donor) or designated amount of market value distributed for use by campus quarterly</a:t>
            </a:r>
          </a:p>
        </p:txBody>
      </p:sp>
    </p:spTree>
    <p:extLst>
      <p:ext uri="{BB962C8B-B14F-4D97-AF65-F5344CB8AC3E}">
        <p14:creationId xmlns:p14="http://schemas.microsoft.com/office/powerpoint/2010/main" val="873328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3021B-874E-66C5-4417-6CAC4AFAF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8642-2D71-2C64-FBE2-5579757C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4FAB5-79E9-8063-0E70-93EC7FDDD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515600" cy="472582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University’s lead: Adhere to university policies and guidelines on protected classes.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300 existing scholarship funds requiring superseding MOUs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FUNDS FROZEN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MOUs superseded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 are identified in your Scholarship Projection files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communicate when fund is superseded and money available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EXCEPTIONS-25/26 Awarding ONLY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Citizen (or Permanent Resident)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Restrictions to Female/Male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Pool approach for 2025/2026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Criteria Language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Registered Student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95505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B30C-4929-FA46-A4E9-3BCFF4D5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KSUF MOUs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BC41-CA38-C84C-A528-38690B1FF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515600" cy="403250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>
                <a:solidFill>
                  <a:srgbClr val="4E258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binding agreement that documents donor intent for a fund.</a:t>
            </a: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 and their supplemental documents, contain the information needed to: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donor intent for awarding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to build Qualifications in KSN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generates the opportunity’s applicant pool</a:t>
            </a:r>
          </a:p>
          <a:p>
            <a:pPr marL="457200" lvl="1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Preferences:</a:t>
            </a:r>
          </a:p>
          <a:p>
            <a:pPr marL="685800"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Donor’s expectation that preferences are honored</a:t>
            </a:r>
          </a:p>
          <a:p>
            <a:pPr marL="685800"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easily met, we build as a requirement (i.e., KS resident)</a:t>
            </a:r>
          </a:p>
          <a:p>
            <a:pPr marL="685800"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there are no students who meet the preference, then fund can be awarded based on requirements only.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3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B084-DA1F-4CF8-A7AF-72FEBEE1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6600"/>
            <a:ext cx="10515600" cy="1244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Projection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DE1D-63A5-8771-7D7D-8435B834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363200" cy="4572000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March</a:t>
            </a:r>
          </a:p>
          <a:p>
            <a:pPr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Donors have until March 1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contribute to the expendable balance of their fund for Fall 25/Spring 26 awarding.</a:t>
            </a:r>
          </a:p>
          <a:p>
            <a:pPr marL="57150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KSUF Accounting:</a:t>
            </a:r>
          </a:p>
          <a:p>
            <a:pPr marL="568325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Finalizes March distributions (for endowed funds), receipts gifts through March, and adds the March earnings to a calculated income balance.</a:t>
            </a:r>
          </a:p>
          <a:p>
            <a:pPr marL="568325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KSUF Compliance:</a:t>
            </a:r>
          </a:p>
          <a:p>
            <a:pPr marL="574675" lvl="1" indent="-292100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Reviews balances and prepares projection numbers. </a:t>
            </a:r>
          </a:p>
          <a:p>
            <a:pPr marL="574675" lvl="1" indent="-292100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 out projection numbers by: College, Department and/Unit and sent spreadsheets by email (mid-March).</a:t>
            </a:r>
          </a:p>
          <a:p>
            <a:pPr marL="574675" lvl="1" indent="-292100">
              <a:buFont typeface="Courier New" panose="02070309020205020404" pitchFamily="49" charset="0"/>
              <a:buChar char="o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Loads balance information in KSN (K-State Scholarship Network).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9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B319-753F-8DE8-A0E3-CED9147B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1138686" cy="1325563"/>
          </a:xfrm>
        </p:spPr>
        <p:txBody>
          <a:bodyPr>
            <a:no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Projection Amounts - Endowed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504D-F049-B516-3819-9D4C19D7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12" y="1600199"/>
            <a:ext cx="11138687" cy="144780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Projections for </a:t>
            </a:r>
            <a:r>
              <a:rPr lang="en-US" sz="17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endowed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funds include 4 quarters of earnings: June 2024, September 2024, December 2024 and March 2025.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 base your budget by running a report from FIN, there may be a risk of overspending these accounts.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aware that any spending that happens in Spring 25 or Summer 25 after proje</a:t>
            </a:r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ctions have been calculated</a:t>
            </a:r>
            <a:r>
              <a:rPr lang="en-US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reduce the budget available for AY 25-26. </a:t>
            </a:r>
          </a:p>
          <a:p>
            <a:pPr>
              <a:spcBef>
                <a:spcPts val="0"/>
              </a:spcBef>
            </a:pP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A67AD-8CB1-4F05-7B91-4BE493C0D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08" y="3247052"/>
            <a:ext cx="9011367" cy="27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9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B084-DA1F-4CF8-A7AF-72FEBEE1A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6600"/>
            <a:ext cx="10515600" cy="12446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Projection Balances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FDE1D-63A5-8771-7D7D-8435B8342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363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Spreadsheets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Funds coded as Scholarships or Awards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Excellence funds are NOT included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KSUF Compliance have requested awarding budgets for Excellence funds to include in KSN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Projection spreadsheets are not updated as spending occurs</a:t>
            </a:r>
          </a:p>
          <a:p>
            <a:pPr>
              <a:buNone/>
            </a:pP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 (Foundation Information Network)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Caution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in KSN represents your BUDGET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398763"/>
      </p:ext>
    </p:extLst>
  </p:cSld>
  <p:clrMapOvr>
    <a:masterClrMapping/>
  </p:clrMapOvr>
</p:sld>
</file>

<file path=ppt/theme/theme1.xml><?xml version="1.0" encoding="utf-8"?>
<a:theme xmlns:a="http://schemas.openxmlformats.org/drawingml/2006/main" name="KSUF title slide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AA427F3E-2D01-CB48-ADBA-4A1E6CC0CCE9}"/>
    </a:ext>
  </a:extLst>
</a:theme>
</file>

<file path=ppt/theme/theme2.xml><?xml version="1.0" encoding="utf-8"?>
<a:theme xmlns:a="http://schemas.openxmlformats.org/drawingml/2006/main" name="KSUF text slide-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3BFB43AE-E65F-0849-9DF3-DA9694441EFA}"/>
    </a:ext>
  </a:extLst>
</a:theme>
</file>

<file path=ppt/theme/theme3.xml><?xml version="1.0" encoding="utf-8"?>
<a:theme xmlns:a="http://schemas.openxmlformats.org/drawingml/2006/main" name="KSUF text slide-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4B84CBB0-53D4-CD4A-8F92-F28F832890CF}"/>
    </a:ext>
  </a:extLst>
</a:theme>
</file>

<file path=ppt/theme/theme4.xml><?xml version="1.0" encoding="utf-8"?>
<a:theme xmlns:a="http://schemas.openxmlformats.org/drawingml/2006/main" name="KSUF text slide-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ED098321-4DE8-B84A-8B79-B9F3DF13FA29}"/>
    </a:ext>
  </a:extLst>
</a:theme>
</file>

<file path=ppt/theme/theme5.xml><?xml version="1.0" encoding="utf-8"?>
<a:theme xmlns:a="http://schemas.openxmlformats.org/drawingml/2006/main" name="KSUF title slide-2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F07A0553-37E4-8F4C-83B1-DE184343F625}"/>
    </a:ext>
  </a:extLst>
</a:theme>
</file>

<file path=ppt/theme/theme6.xml><?xml version="1.0" encoding="utf-8"?>
<a:theme xmlns:a="http://schemas.openxmlformats.org/drawingml/2006/main" name="KSUF text slide-4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D417CB2D-D60B-0046-94C5-964975DEE8B1}"/>
    </a:ext>
  </a:extLst>
</a:theme>
</file>

<file path=ppt/theme/theme7.xml><?xml version="1.0" encoding="utf-8"?>
<a:theme xmlns:a="http://schemas.openxmlformats.org/drawingml/2006/main" name="1_KSUF text slide-4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51E01F5-DF66-1244-9D47-36E2590B5DC5}" vid="{DFF16E9A-540A-3743-90AE-F15583C8DE3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79483CF9ABA4EB5C03999B6BBA435" ma:contentTypeVersion="38" ma:contentTypeDescription="Create a new document." ma:contentTypeScope="" ma:versionID="c3d7862a8a84812fa241885a3c800c4d">
  <xsd:schema xmlns:xsd="http://www.w3.org/2001/XMLSchema" xmlns:xs="http://www.w3.org/2001/XMLSchema" xmlns:p="http://schemas.microsoft.com/office/2006/metadata/properties" xmlns:ns2="7fcae5c9-8c8e-4670-be93-61f4ad22b61b" xmlns:ns3="ddd45017-5581-4af5-b398-936faa3e9adf" targetNamespace="http://schemas.microsoft.com/office/2006/metadata/properties" ma:root="true" ma:fieldsID="49a883267444e7882ec94ae226ea7767" ns2:_="" ns3:_="">
    <xsd:import namespace="7fcae5c9-8c8e-4670-be93-61f4ad22b61b"/>
    <xsd:import namespace="ddd45017-5581-4af5-b398-936faa3e9ad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ae5c9-8c8e-4670-be93-61f4ad22b61b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b8ed7cba-b263-44e1-aaea-116db9091a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45017-5581-4af5-b398-936faa3e9adf" elementFormDefault="qualified">
    <xsd:import namespace="http://schemas.microsoft.com/office/2006/documentManagement/types"/>
    <xsd:import namespace="http://schemas.microsoft.com/office/infopath/2007/PartnerControls"/>
    <xsd:element name="TaxCatchAll" ma:index="40" nillable="true" ma:displayName="Taxonomy Catch All Column" ma:hidden="true" ma:list="{c0872a0c-878e-4968-98f0-bdcd383cbcef}" ma:internalName="TaxCatchAll" ma:showField="CatchAllData" ma:web="ddd45017-5581-4af5-b398-936faa3e9a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4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7fcae5c9-8c8e-4670-be93-61f4ad22b61b" xsi:nil="true"/>
    <AppVersion xmlns="7fcae5c9-8c8e-4670-be93-61f4ad22b61b" xsi:nil="true"/>
    <Invited_Leaders xmlns="7fcae5c9-8c8e-4670-be93-61f4ad22b61b" xsi:nil="true"/>
    <NotebookType xmlns="7fcae5c9-8c8e-4670-be93-61f4ad22b61b" xsi:nil="true"/>
    <FolderType xmlns="7fcae5c9-8c8e-4670-be93-61f4ad22b61b" xsi:nil="true"/>
    <Members xmlns="7fcae5c9-8c8e-4670-be93-61f4ad22b61b">
      <UserInfo>
        <DisplayName/>
        <AccountId xsi:nil="true"/>
        <AccountType/>
      </UserInfo>
    </Members>
    <Member_Groups xmlns="7fcae5c9-8c8e-4670-be93-61f4ad22b61b">
      <UserInfo>
        <DisplayName/>
        <AccountId xsi:nil="true"/>
        <AccountType/>
      </UserInfo>
    </Member_Groups>
    <TaxCatchAll xmlns="ddd45017-5581-4af5-b398-936faa3e9adf" xsi:nil="true"/>
    <TeamsChannelId xmlns="7fcae5c9-8c8e-4670-be93-61f4ad22b61b" xsi:nil="true"/>
    <lcf76f155ced4ddcb4097134ff3c332f xmlns="7fcae5c9-8c8e-4670-be93-61f4ad22b61b">
      <Terms xmlns="http://schemas.microsoft.com/office/infopath/2007/PartnerControls"/>
    </lcf76f155ced4ddcb4097134ff3c332f>
    <IsNotebookLocked xmlns="7fcae5c9-8c8e-4670-be93-61f4ad22b61b" xsi:nil="true"/>
    <CultureName xmlns="7fcae5c9-8c8e-4670-be93-61f4ad22b61b" xsi:nil="true"/>
    <Leaders xmlns="7fcae5c9-8c8e-4670-be93-61f4ad22b61b">
      <UserInfo>
        <DisplayName/>
        <AccountId xsi:nil="true"/>
        <AccountType/>
      </UserInfo>
    </Leaders>
    <Self_Registration_Enabled xmlns="7fcae5c9-8c8e-4670-be93-61f4ad22b61b" xsi:nil="true"/>
    <Invited_Members xmlns="7fcae5c9-8c8e-4670-be93-61f4ad22b61b" xsi:nil="true"/>
    <Templates xmlns="7fcae5c9-8c8e-4670-be93-61f4ad22b61b" xsi:nil="true"/>
    <Has_Leaders_Only_SectionGroup xmlns="7fcae5c9-8c8e-4670-be93-61f4ad22b61b" xsi:nil="true"/>
    <Is_Collaboration_Space_Locked xmlns="7fcae5c9-8c8e-4670-be93-61f4ad22b61b" xsi:nil="true"/>
    <LMS_Mappings xmlns="7fcae5c9-8c8e-4670-be93-61f4ad22b61b" xsi:nil="true"/>
    <Owner xmlns="7fcae5c9-8c8e-4670-be93-61f4ad22b61b">
      <UserInfo>
        <DisplayName/>
        <AccountId xsi:nil="true"/>
        <AccountType/>
      </UserInfo>
    </Owner>
    <Distribution_Groups xmlns="7fcae5c9-8c8e-4670-be93-61f4ad22b61b" xsi:nil="true"/>
    <Math_Settings xmlns="7fcae5c9-8c8e-4670-be93-61f4ad22b61b" xsi:nil="true"/>
  </documentManagement>
</p:properties>
</file>

<file path=customXml/itemProps1.xml><?xml version="1.0" encoding="utf-8"?>
<ds:datastoreItem xmlns:ds="http://schemas.openxmlformats.org/officeDocument/2006/customXml" ds:itemID="{505D5D05-6557-45D5-8B1E-B0148CC760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A94090-592A-4F75-815D-70EEFA1EBFDA}">
  <ds:schemaRefs>
    <ds:schemaRef ds:uri="7fcae5c9-8c8e-4670-be93-61f4ad22b61b"/>
    <ds:schemaRef ds:uri="ddd45017-5581-4af5-b398-936faa3e9a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F3C1DC-B42F-4309-A610-AE88117B5593}">
  <ds:schemaRefs>
    <ds:schemaRef ds:uri="http://purl.org/dc/dcmitype/"/>
    <ds:schemaRef ds:uri="http://schemas.microsoft.com/office/2006/metadata/properties"/>
    <ds:schemaRef ds:uri="7fcae5c9-8c8e-4670-be93-61f4ad22b61b"/>
    <ds:schemaRef ds:uri="http://schemas.microsoft.com/office/2006/documentManagement/types"/>
    <ds:schemaRef ds:uri="ddd45017-5581-4af5-b398-936faa3e9ad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a5591a9f-7d30-416a-975d-99e19787d5a7}" enabled="0" method="" siteId="{a5591a9f-7d30-416a-975d-99e19787d5a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KSUF PPT template-wide-7pg</Template>
  <TotalTime>441</TotalTime>
  <Words>1511</Words>
  <Application>Microsoft Office PowerPoint</Application>
  <PresentationFormat>Widescreen</PresentationFormat>
  <Paragraphs>228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Courier New</vt:lpstr>
      <vt:lpstr>Times New Roman</vt:lpstr>
      <vt:lpstr>KSUF title slide-1</vt:lpstr>
      <vt:lpstr>KSUF text slide-1</vt:lpstr>
      <vt:lpstr>KSUF text slide-2</vt:lpstr>
      <vt:lpstr>KSUF text slide-3</vt:lpstr>
      <vt:lpstr>KSUF title slide-2</vt:lpstr>
      <vt:lpstr>KSUF text slide-4</vt:lpstr>
      <vt:lpstr>1_KSUF text slide-4</vt:lpstr>
      <vt:lpstr> Scholarship Admin Training Academic Year 2025-2026</vt:lpstr>
      <vt:lpstr>PowerPoint Presentation</vt:lpstr>
      <vt:lpstr>PowerPoint Presentation</vt:lpstr>
      <vt:lpstr>Fund Types</vt:lpstr>
      <vt:lpstr>Protected Classes</vt:lpstr>
      <vt:lpstr>KSUF MOUs</vt:lpstr>
      <vt:lpstr>2025-2026 Projection Balances</vt:lpstr>
      <vt:lpstr>Projection Amounts - Endowed Funds</vt:lpstr>
      <vt:lpstr>2025-2026 Projection Balances</vt:lpstr>
      <vt:lpstr>2025-2026 Awarding</vt:lpstr>
      <vt:lpstr>Awarding Timeline 2025-2026</vt:lpstr>
      <vt:lpstr>Awarding in KSN</vt:lpstr>
      <vt:lpstr>Awarding upload process</vt:lpstr>
      <vt:lpstr>KSN Tips and Tricks</vt:lpstr>
      <vt:lpstr>KSN Tips and Tricks continued</vt:lpstr>
      <vt:lpstr>Post-Acceptance | Gratitude Statements</vt:lpstr>
      <vt:lpstr>New awarding management system</vt:lpstr>
      <vt:lpstr>Contacts</vt:lpstr>
      <vt:lpstr>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Admin Training Academic Year 2023-2024</dc:title>
  <dc:creator>Katy Walradt</dc:creator>
  <cp:lastModifiedBy>Anani Eble</cp:lastModifiedBy>
  <cp:revision>41</cp:revision>
  <cp:lastPrinted>2025-03-24T20:11:33Z</cp:lastPrinted>
  <dcterms:created xsi:type="dcterms:W3CDTF">2023-03-22T19:31:22Z</dcterms:created>
  <dcterms:modified xsi:type="dcterms:W3CDTF">2025-04-16T13:43:42Z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0x01010013179483CF9ABA4EB5C03999B6BBA435</vt:lpwstr>
  </property>
  <property fmtid="{D5CDD505-2E9C-101B-9397-08002B2CF9AE}" pid="3" name="MediaServiceImageTags">
    <vt:lpwstr/>
  </property>
</Properties>
</file>