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57" r:id="rId5"/>
    <p:sldMasterId id="2147483664" r:id="rId6"/>
    <p:sldMasterId id="2147483660" r:id="rId7"/>
    <p:sldMasterId id="2147483655" r:id="rId8"/>
    <p:sldMasterId id="2147483666" r:id="rId9"/>
  </p:sldMasterIdLst>
  <p:notesMasterIdLst>
    <p:notesMasterId r:id="rId30"/>
  </p:notesMasterIdLst>
  <p:sldIdLst>
    <p:sldId id="279" r:id="rId10"/>
    <p:sldId id="282" r:id="rId11"/>
    <p:sldId id="283" r:id="rId12"/>
    <p:sldId id="284" r:id="rId13"/>
    <p:sldId id="281" r:id="rId14"/>
    <p:sldId id="263" r:id="rId15"/>
    <p:sldId id="264" r:id="rId16"/>
    <p:sldId id="267" r:id="rId17"/>
    <p:sldId id="268" r:id="rId18"/>
    <p:sldId id="270" r:id="rId19"/>
    <p:sldId id="276" r:id="rId20"/>
    <p:sldId id="266" r:id="rId21"/>
    <p:sldId id="265" r:id="rId22"/>
    <p:sldId id="272" r:id="rId23"/>
    <p:sldId id="273" r:id="rId24"/>
    <p:sldId id="280" r:id="rId25"/>
    <p:sldId id="269" r:id="rId26"/>
    <p:sldId id="278" r:id="rId27"/>
    <p:sldId id="274" r:id="rId28"/>
    <p:sldId id="277" r:id="rId29"/>
  </p:sldIdLst>
  <p:sldSz cx="12192000" cy="6858000"/>
  <p:notesSz cx="9296400" cy="7010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583"/>
    <a:srgbClr val="7030A0"/>
    <a:srgbClr val="4E2584"/>
    <a:srgbClr val="4F81BD"/>
    <a:srgbClr val="00B050"/>
    <a:srgbClr val="008A3E"/>
    <a:srgbClr val="604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4" autoAdjust="0"/>
  </p:normalViewPr>
  <p:slideViewPr>
    <p:cSldViewPr snapToGrid="0">
      <p:cViewPr varScale="1">
        <p:scale>
          <a:sx n="78" d="100"/>
          <a:sy n="78" d="100"/>
        </p:scale>
        <p:origin x="126" y="29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209"/>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Walradt" userId="770b88fc-5a63-4d5f-ad20-b367c42900de" providerId="ADAL" clId="{C57ED492-B5D5-42A8-975D-B229B4F99249}"/>
    <pc:docChg chg="undo custSel modSld modNotesMaster">
      <pc:chgData name="Katy Walradt" userId="770b88fc-5a63-4d5f-ad20-b367c42900de" providerId="ADAL" clId="{C57ED492-B5D5-42A8-975D-B229B4F99249}" dt="2026-03-26T13:02:33.388" v="4292" actId="20577"/>
      <pc:docMkLst>
        <pc:docMk/>
      </pc:docMkLst>
      <pc:sldChg chg="modNotesTx">
        <pc:chgData name="Katy Walradt" userId="770b88fc-5a63-4d5f-ad20-b367c42900de" providerId="ADAL" clId="{C57ED492-B5D5-42A8-975D-B229B4F99249}" dt="2026-03-26T13:02:33.388" v="4292" actId="20577"/>
        <pc:sldMkLst>
          <pc:docMk/>
          <pc:sldMk cId="1255337210" sldId="263"/>
        </pc:sldMkLst>
      </pc:sldChg>
      <pc:sldChg chg="modNotesTx">
        <pc:chgData name="Katy Walradt" userId="770b88fc-5a63-4d5f-ad20-b367c42900de" providerId="ADAL" clId="{C57ED492-B5D5-42A8-975D-B229B4F99249}" dt="2026-03-26T12:52:20.415" v="3282" actId="20577"/>
        <pc:sldMkLst>
          <pc:docMk/>
          <pc:sldMk cId="1955051656" sldId="279"/>
        </pc:sldMkLst>
      </pc:sldChg>
      <pc:sldChg chg="modNotesTx">
        <pc:chgData name="Katy Walradt" userId="770b88fc-5a63-4d5f-ad20-b367c42900de" providerId="ADAL" clId="{C57ED492-B5D5-42A8-975D-B229B4F99249}" dt="2026-03-26T12:59:53.854" v="4145" actId="20577"/>
        <pc:sldMkLst>
          <pc:docMk/>
          <pc:sldMk cId="3295650193" sldId="281"/>
        </pc:sldMkLst>
      </pc:sldChg>
      <pc:sldChg chg="modNotesTx">
        <pc:chgData name="Katy Walradt" userId="770b88fc-5a63-4d5f-ad20-b367c42900de" providerId="ADAL" clId="{C57ED492-B5D5-42A8-975D-B229B4F99249}" dt="2026-03-26T12:53:08.231" v="3430" actId="20577"/>
        <pc:sldMkLst>
          <pc:docMk/>
          <pc:sldMk cId="1919207503" sldId="282"/>
        </pc:sldMkLst>
      </pc:sldChg>
      <pc:sldChg chg="modNotesTx">
        <pc:chgData name="Katy Walradt" userId="770b88fc-5a63-4d5f-ad20-b367c42900de" providerId="ADAL" clId="{C57ED492-B5D5-42A8-975D-B229B4F99249}" dt="2026-03-26T12:56:44.855" v="3776" actId="20577"/>
        <pc:sldMkLst>
          <pc:docMk/>
          <pc:sldMk cId="2075028672" sldId="283"/>
        </pc:sldMkLst>
      </pc:sldChg>
      <pc:sldChg chg="modSp mod modNotesTx">
        <pc:chgData name="Katy Walradt" userId="770b88fc-5a63-4d5f-ad20-b367c42900de" providerId="ADAL" clId="{C57ED492-B5D5-42A8-975D-B229B4F99249}" dt="2026-03-26T12:50:26.879" v="3266" actId="255"/>
        <pc:sldMkLst>
          <pc:docMk/>
          <pc:sldMk cId="430547122" sldId="284"/>
        </pc:sldMkLst>
        <pc:spChg chg="mod">
          <ac:chgData name="Katy Walradt" userId="770b88fc-5a63-4d5f-ad20-b367c42900de" providerId="ADAL" clId="{C57ED492-B5D5-42A8-975D-B229B4F99249}" dt="2026-03-26T00:11:46.448" v="1364" actId="20577"/>
          <ac:spMkLst>
            <pc:docMk/>
            <pc:sldMk cId="430547122" sldId="284"/>
            <ac:spMk id="3" creationId="{B94EF531-3CAE-9BAA-BB72-470C6575EA19}"/>
          </ac:spMkLst>
        </pc:spChg>
      </pc:sldChg>
    </pc:docChg>
  </pc:docChgLst>
  <pc:docChgLst>
    <pc:chgData name="Anani Eble" userId="8ecc109c-6da6-4237-ba9e-3c68af9d0e9d" providerId="ADAL" clId="{8E93BEFA-E863-4682-80FF-9A61D79C82A7}"/>
    <pc:docChg chg="undo custSel modSld">
      <pc:chgData name="Anani Eble" userId="8ecc109c-6da6-4237-ba9e-3c68af9d0e9d" providerId="ADAL" clId="{8E93BEFA-E863-4682-80FF-9A61D79C82A7}" dt="2026-04-01T15:00:53.509" v="128" actId="20577"/>
      <pc:docMkLst>
        <pc:docMk/>
      </pc:docMkLst>
      <pc:sldChg chg="modNotesTx">
        <pc:chgData name="Anani Eble" userId="8ecc109c-6da6-4237-ba9e-3c68af9d0e9d" providerId="ADAL" clId="{8E93BEFA-E863-4682-80FF-9A61D79C82A7}" dt="2026-04-01T14:59:43.783" v="112" actId="20577"/>
        <pc:sldMkLst>
          <pc:docMk/>
          <pc:sldMk cId="1255337210" sldId="263"/>
        </pc:sldMkLst>
      </pc:sldChg>
      <pc:sldChg chg="modNotesTx">
        <pc:chgData name="Anani Eble" userId="8ecc109c-6da6-4237-ba9e-3c68af9d0e9d" providerId="ADAL" clId="{8E93BEFA-E863-4682-80FF-9A61D79C82A7}" dt="2026-04-01T14:59:46.579" v="113" actId="20577"/>
        <pc:sldMkLst>
          <pc:docMk/>
          <pc:sldMk cId="2167295502" sldId="264"/>
        </pc:sldMkLst>
      </pc:sldChg>
      <pc:sldChg chg="modNotesTx">
        <pc:chgData name="Anani Eble" userId="8ecc109c-6da6-4237-ba9e-3c68af9d0e9d" providerId="ADAL" clId="{8E93BEFA-E863-4682-80FF-9A61D79C82A7}" dt="2026-04-01T15:00:09.541" v="119" actId="20577"/>
        <pc:sldMkLst>
          <pc:docMk/>
          <pc:sldMk cId="123560925" sldId="265"/>
        </pc:sldMkLst>
      </pc:sldChg>
      <pc:sldChg chg="modSp mod modNotesTx">
        <pc:chgData name="Anani Eble" userId="8ecc109c-6da6-4237-ba9e-3c68af9d0e9d" providerId="ADAL" clId="{8E93BEFA-E863-4682-80FF-9A61D79C82A7}" dt="2026-04-01T15:00:05.736" v="118" actId="20577"/>
        <pc:sldMkLst>
          <pc:docMk/>
          <pc:sldMk cId="1497620374" sldId="266"/>
        </pc:sldMkLst>
        <pc:spChg chg="mod">
          <ac:chgData name="Anani Eble" userId="8ecc109c-6da6-4237-ba9e-3c68af9d0e9d" providerId="ADAL" clId="{8E93BEFA-E863-4682-80FF-9A61D79C82A7}" dt="2026-03-13T13:14:41.266" v="106" actId="5793"/>
          <ac:spMkLst>
            <pc:docMk/>
            <pc:sldMk cId="1497620374" sldId="266"/>
            <ac:spMk id="3" creationId="{C6A4E9BB-6F78-4ACA-988E-744846149AB6}"/>
          </ac:spMkLst>
        </pc:spChg>
      </pc:sldChg>
      <pc:sldChg chg="modNotesTx">
        <pc:chgData name="Anani Eble" userId="8ecc109c-6da6-4237-ba9e-3c68af9d0e9d" providerId="ADAL" clId="{8E93BEFA-E863-4682-80FF-9A61D79C82A7}" dt="2026-04-01T14:59:51.561" v="114" actId="20577"/>
        <pc:sldMkLst>
          <pc:docMk/>
          <pc:sldMk cId="127398763" sldId="267"/>
        </pc:sldMkLst>
      </pc:sldChg>
      <pc:sldChg chg="addSp delSp modSp mod modNotesTx">
        <pc:chgData name="Anani Eble" userId="8ecc109c-6da6-4237-ba9e-3c68af9d0e9d" providerId="ADAL" clId="{8E93BEFA-E863-4682-80FF-9A61D79C82A7}" dt="2026-04-01T14:59:54.711" v="115" actId="20577"/>
        <pc:sldMkLst>
          <pc:docMk/>
          <pc:sldMk cId="2526897353" sldId="268"/>
        </pc:sldMkLst>
        <pc:picChg chg="add mod">
          <ac:chgData name="Anani Eble" userId="8ecc109c-6da6-4237-ba9e-3c68af9d0e9d" providerId="ADAL" clId="{8E93BEFA-E863-4682-80FF-9A61D79C82A7}" dt="2026-03-12T21:28:17.743" v="3" actId="27614"/>
          <ac:picMkLst>
            <pc:docMk/>
            <pc:sldMk cId="2526897353" sldId="268"/>
            <ac:picMk id="6" creationId="{8810AABE-871B-9D34-60C5-30A379C20EA3}"/>
          </ac:picMkLst>
        </pc:picChg>
      </pc:sldChg>
      <pc:sldChg chg="modSp mod modNotesTx">
        <pc:chgData name="Anani Eble" userId="8ecc109c-6da6-4237-ba9e-3c68af9d0e9d" providerId="ADAL" clId="{8E93BEFA-E863-4682-80FF-9A61D79C82A7}" dt="2026-04-01T15:00:38.828" v="125" actId="20577"/>
        <pc:sldMkLst>
          <pc:docMk/>
          <pc:sldMk cId="2590408869" sldId="269"/>
        </pc:sldMkLst>
        <pc:spChg chg="mod">
          <ac:chgData name="Anani Eble" userId="8ecc109c-6da6-4237-ba9e-3c68af9d0e9d" providerId="ADAL" clId="{8E93BEFA-E863-4682-80FF-9A61D79C82A7}" dt="2026-04-01T15:00:31.112" v="124" actId="20577"/>
          <ac:spMkLst>
            <pc:docMk/>
            <pc:sldMk cId="2590408869" sldId="269"/>
            <ac:spMk id="6" creationId="{24C51677-980B-8DAA-0319-865448842C7A}"/>
          </ac:spMkLst>
        </pc:spChg>
      </pc:sldChg>
      <pc:sldChg chg="modSp mod modNotesTx">
        <pc:chgData name="Anani Eble" userId="8ecc109c-6da6-4237-ba9e-3c68af9d0e9d" providerId="ADAL" clId="{8E93BEFA-E863-4682-80FF-9A61D79C82A7}" dt="2026-04-01T14:59:57.459" v="116" actId="20577"/>
        <pc:sldMkLst>
          <pc:docMk/>
          <pc:sldMk cId="1576208676" sldId="270"/>
        </pc:sldMkLst>
        <pc:spChg chg="mod">
          <ac:chgData name="Anani Eble" userId="8ecc109c-6da6-4237-ba9e-3c68af9d0e9d" providerId="ADAL" clId="{8E93BEFA-E863-4682-80FF-9A61D79C82A7}" dt="2026-03-13T13:03:33.254" v="45" actId="20577"/>
          <ac:spMkLst>
            <pc:docMk/>
            <pc:sldMk cId="1576208676" sldId="270"/>
            <ac:spMk id="3" creationId="{1EEFDE1D-63A5-8771-7D7D-8435B83427E5}"/>
          </ac:spMkLst>
        </pc:spChg>
      </pc:sldChg>
      <pc:sldChg chg="modNotesTx">
        <pc:chgData name="Anani Eble" userId="8ecc109c-6da6-4237-ba9e-3c68af9d0e9d" providerId="ADAL" clId="{8E93BEFA-E863-4682-80FF-9A61D79C82A7}" dt="2026-04-01T15:00:12.428" v="120" actId="20577"/>
        <pc:sldMkLst>
          <pc:docMk/>
          <pc:sldMk cId="2302305556" sldId="272"/>
        </pc:sldMkLst>
      </pc:sldChg>
      <pc:sldChg chg="modNotesTx">
        <pc:chgData name="Anani Eble" userId="8ecc109c-6da6-4237-ba9e-3c68af9d0e9d" providerId="ADAL" clId="{8E93BEFA-E863-4682-80FF-9A61D79C82A7}" dt="2026-04-01T15:00:15.327" v="121" actId="20577"/>
        <pc:sldMkLst>
          <pc:docMk/>
          <pc:sldMk cId="2273208755" sldId="273"/>
        </pc:sldMkLst>
      </pc:sldChg>
      <pc:sldChg chg="modNotesTx">
        <pc:chgData name="Anani Eble" userId="8ecc109c-6da6-4237-ba9e-3c68af9d0e9d" providerId="ADAL" clId="{8E93BEFA-E863-4682-80FF-9A61D79C82A7}" dt="2026-04-01T15:00:46.487" v="127" actId="20577"/>
        <pc:sldMkLst>
          <pc:docMk/>
          <pc:sldMk cId="1349996330" sldId="274"/>
        </pc:sldMkLst>
      </pc:sldChg>
      <pc:sldChg chg="modSp mod modNotesTx">
        <pc:chgData name="Anani Eble" userId="8ecc109c-6da6-4237-ba9e-3c68af9d0e9d" providerId="ADAL" clId="{8E93BEFA-E863-4682-80FF-9A61D79C82A7}" dt="2026-04-01T15:00:00.278" v="117" actId="20577"/>
        <pc:sldMkLst>
          <pc:docMk/>
          <pc:sldMk cId="3667802721" sldId="276"/>
        </pc:sldMkLst>
        <pc:spChg chg="mod">
          <ac:chgData name="Anani Eble" userId="8ecc109c-6da6-4237-ba9e-3c68af9d0e9d" providerId="ADAL" clId="{8E93BEFA-E863-4682-80FF-9A61D79C82A7}" dt="2026-03-13T13:06:43.057" v="104" actId="255"/>
          <ac:spMkLst>
            <pc:docMk/>
            <pc:sldMk cId="3667802721" sldId="276"/>
            <ac:spMk id="3" creationId="{20571F06-F24F-E1C8-35FF-BE7208C2C07A}"/>
          </ac:spMkLst>
        </pc:spChg>
      </pc:sldChg>
      <pc:sldChg chg="modNotesTx">
        <pc:chgData name="Anani Eble" userId="8ecc109c-6da6-4237-ba9e-3c68af9d0e9d" providerId="ADAL" clId="{8E93BEFA-E863-4682-80FF-9A61D79C82A7}" dt="2026-04-01T15:00:53.509" v="128" actId="20577"/>
        <pc:sldMkLst>
          <pc:docMk/>
          <pc:sldMk cId="3887457244" sldId="277"/>
        </pc:sldMkLst>
      </pc:sldChg>
      <pc:sldChg chg="modNotesTx">
        <pc:chgData name="Anani Eble" userId="8ecc109c-6da6-4237-ba9e-3c68af9d0e9d" providerId="ADAL" clId="{8E93BEFA-E863-4682-80FF-9A61D79C82A7}" dt="2026-04-01T15:00:44.875" v="126" actId="20577"/>
        <pc:sldMkLst>
          <pc:docMk/>
          <pc:sldMk cId="275097019" sldId="278"/>
        </pc:sldMkLst>
      </pc:sldChg>
      <pc:sldChg chg="modNotesTx">
        <pc:chgData name="Anani Eble" userId="8ecc109c-6da6-4237-ba9e-3c68af9d0e9d" providerId="ADAL" clId="{8E93BEFA-E863-4682-80FF-9A61D79C82A7}" dt="2026-04-01T14:57:51.529" v="107" actId="20577"/>
        <pc:sldMkLst>
          <pc:docMk/>
          <pc:sldMk cId="1955051656" sldId="279"/>
        </pc:sldMkLst>
      </pc:sldChg>
      <pc:sldChg chg="modNotesTx">
        <pc:chgData name="Anani Eble" userId="8ecc109c-6da6-4237-ba9e-3c68af9d0e9d" providerId="ADAL" clId="{8E93BEFA-E863-4682-80FF-9A61D79C82A7}" dt="2026-04-01T15:00:18.396" v="122" actId="20577"/>
        <pc:sldMkLst>
          <pc:docMk/>
          <pc:sldMk cId="3923242800" sldId="280"/>
        </pc:sldMkLst>
      </pc:sldChg>
      <pc:sldChg chg="modNotesTx">
        <pc:chgData name="Anani Eble" userId="8ecc109c-6da6-4237-ba9e-3c68af9d0e9d" providerId="ADAL" clId="{8E93BEFA-E863-4682-80FF-9A61D79C82A7}" dt="2026-04-01T14:59:40.224" v="111" actId="20577"/>
        <pc:sldMkLst>
          <pc:docMk/>
          <pc:sldMk cId="3295650193" sldId="281"/>
        </pc:sldMkLst>
      </pc:sldChg>
      <pc:sldChg chg="modNotesTx">
        <pc:chgData name="Anani Eble" userId="8ecc109c-6da6-4237-ba9e-3c68af9d0e9d" providerId="ADAL" clId="{8E93BEFA-E863-4682-80FF-9A61D79C82A7}" dt="2026-04-01T14:57:57.878" v="108" actId="20577"/>
        <pc:sldMkLst>
          <pc:docMk/>
          <pc:sldMk cId="1919207503" sldId="282"/>
        </pc:sldMkLst>
      </pc:sldChg>
      <pc:sldChg chg="modNotesTx">
        <pc:chgData name="Anani Eble" userId="8ecc109c-6da6-4237-ba9e-3c68af9d0e9d" providerId="ADAL" clId="{8E93BEFA-E863-4682-80FF-9A61D79C82A7}" dt="2026-04-01T14:59:30.955" v="109" actId="20577"/>
        <pc:sldMkLst>
          <pc:docMk/>
          <pc:sldMk cId="2075028672" sldId="283"/>
        </pc:sldMkLst>
      </pc:sldChg>
      <pc:sldChg chg="modNotesTx">
        <pc:chgData name="Anani Eble" userId="8ecc109c-6da6-4237-ba9e-3c68af9d0e9d" providerId="ADAL" clId="{8E93BEFA-E863-4682-80FF-9A61D79C82A7}" dt="2026-04-01T14:59:36.980" v="110" actId="20577"/>
        <pc:sldMkLst>
          <pc:docMk/>
          <pc:sldMk cId="430547122" sldId="284"/>
        </pc:sldMkLst>
      </pc:sldChg>
    </pc:docChg>
  </pc:docChgLst>
  <pc:docChgLst>
    <pc:chgData name="Anani Eble" userId="8ecc109c-6da6-4237-ba9e-3c68af9d0e9d" providerId="ADAL" clId="{BEFF4431-15DB-49ED-863B-76ED1FDB353B}"/>
    <pc:docChg chg="undo custSel addSld delSld modSld sldOrd delMainMaster">
      <pc:chgData name="Anani Eble" userId="8ecc109c-6da6-4237-ba9e-3c68af9d0e9d" providerId="ADAL" clId="{BEFF4431-15DB-49ED-863B-76ED1FDB353B}" dt="2026-03-11T16:12:20.145" v="1988" actId="20577"/>
      <pc:docMkLst>
        <pc:docMk/>
      </pc:docMkLst>
      <pc:sldChg chg="modSp mod modNotesTx">
        <pc:chgData name="Anani Eble" userId="8ecc109c-6da6-4237-ba9e-3c68af9d0e9d" providerId="ADAL" clId="{BEFF4431-15DB-49ED-863B-76ED1FDB353B}" dt="2026-03-04T19:39:34.730" v="1957" actId="20577"/>
        <pc:sldMkLst>
          <pc:docMk/>
          <pc:sldMk cId="123560925" sldId="265"/>
        </pc:sldMkLst>
        <pc:spChg chg="mod">
          <ac:chgData name="Anani Eble" userId="8ecc109c-6da6-4237-ba9e-3c68af9d0e9d" providerId="ADAL" clId="{BEFF4431-15DB-49ED-863B-76ED1FDB353B}" dt="2026-03-04T19:38:53.620" v="1898" actId="122"/>
          <ac:spMkLst>
            <pc:docMk/>
            <pc:sldMk cId="123560925" sldId="265"/>
            <ac:spMk id="2" creationId="{457C1407-0927-1B4C-E058-934D9ABFA245}"/>
          </ac:spMkLst>
        </pc:spChg>
        <pc:spChg chg="mod">
          <ac:chgData name="Anani Eble" userId="8ecc109c-6da6-4237-ba9e-3c68af9d0e9d" providerId="ADAL" clId="{BEFF4431-15DB-49ED-863B-76ED1FDB353B}" dt="2026-03-03T15:25:09.926" v="245" actId="20577"/>
          <ac:spMkLst>
            <pc:docMk/>
            <pc:sldMk cId="123560925" sldId="265"/>
            <ac:spMk id="3" creationId="{9198B237-D2F0-7A35-CD86-1421600F4518}"/>
          </ac:spMkLst>
        </pc:spChg>
      </pc:sldChg>
      <pc:sldChg chg="modSp mod modNotesTx">
        <pc:chgData name="Anani Eble" userId="8ecc109c-6da6-4237-ba9e-3c68af9d0e9d" providerId="ADAL" clId="{BEFF4431-15DB-49ED-863B-76ED1FDB353B}" dt="2026-03-04T19:39:01.849" v="1899" actId="122"/>
        <pc:sldMkLst>
          <pc:docMk/>
          <pc:sldMk cId="1497620374" sldId="266"/>
        </pc:sldMkLst>
        <pc:spChg chg="mod">
          <ac:chgData name="Anani Eble" userId="8ecc109c-6da6-4237-ba9e-3c68af9d0e9d" providerId="ADAL" clId="{BEFF4431-15DB-49ED-863B-76ED1FDB353B}" dt="2026-03-04T19:39:01.849" v="1899" actId="122"/>
          <ac:spMkLst>
            <pc:docMk/>
            <pc:sldMk cId="1497620374" sldId="266"/>
            <ac:spMk id="2" creationId="{B2A48BBA-F0BF-5884-F476-3DAD32E56067}"/>
          </ac:spMkLst>
        </pc:spChg>
        <pc:spChg chg="mod">
          <ac:chgData name="Anani Eble" userId="8ecc109c-6da6-4237-ba9e-3c68af9d0e9d" providerId="ADAL" clId="{BEFF4431-15DB-49ED-863B-76ED1FDB353B}" dt="2026-03-03T15:48:15.546" v="1564" actId="20577"/>
          <ac:spMkLst>
            <pc:docMk/>
            <pc:sldMk cId="1497620374" sldId="266"/>
            <ac:spMk id="3" creationId="{C6A4E9BB-6F78-4ACA-988E-744846149AB6}"/>
          </ac:spMkLst>
        </pc:spChg>
      </pc:sldChg>
      <pc:sldChg chg="modSp mod modNotesTx">
        <pc:chgData name="Anani Eble" userId="8ecc109c-6da6-4237-ba9e-3c68af9d0e9d" providerId="ADAL" clId="{BEFF4431-15DB-49ED-863B-76ED1FDB353B}" dt="2026-03-03T15:37:02.781" v="927" actId="21"/>
        <pc:sldMkLst>
          <pc:docMk/>
          <pc:sldMk cId="2590408869" sldId="269"/>
        </pc:sldMkLst>
        <pc:spChg chg="mod">
          <ac:chgData name="Anani Eble" userId="8ecc109c-6da6-4237-ba9e-3c68af9d0e9d" providerId="ADAL" clId="{BEFF4431-15DB-49ED-863B-76ED1FDB353B}" dt="2026-03-03T15:37:02.781" v="927" actId="21"/>
          <ac:spMkLst>
            <pc:docMk/>
            <pc:sldMk cId="2590408869" sldId="269"/>
            <ac:spMk id="6" creationId="{24C51677-980B-8DAA-0319-865448842C7A}"/>
          </ac:spMkLst>
        </pc:spChg>
      </pc:sldChg>
      <pc:sldChg chg="modSp mod">
        <pc:chgData name="Anani Eble" userId="8ecc109c-6da6-4237-ba9e-3c68af9d0e9d" providerId="ADAL" clId="{BEFF4431-15DB-49ED-863B-76ED1FDB353B}" dt="2026-03-11T16:12:20.145" v="1988" actId="20577"/>
        <pc:sldMkLst>
          <pc:docMk/>
          <pc:sldMk cId="1576208676" sldId="270"/>
        </pc:sldMkLst>
        <pc:spChg chg="mod">
          <ac:chgData name="Anani Eble" userId="8ecc109c-6da6-4237-ba9e-3c68af9d0e9d" providerId="ADAL" clId="{BEFF4431-15DB-49ED-863B-76ED1FDB353B}" dt="2026-03-11T16:12:20.145" v="1988" actId="20577"/>
          <ac:spMkLst>
            <pc:docMk/>
            <pc:sldMk cId="1576208676" sldId="270"/>
            <ac:spMk id="2" creationId="{6940B084-DA1F-4CF8-A7AF-72FEBEE1A18E}"/>
          </ac:spMkLst>
        </pc:spChg>
      </pc:sldChg>
      <pc:sldChg chg="modSp mod modNotesTx">
        <pc:chgData name="Anani Eble" userId="8ecc109c-6da6-4237-ba9e-3c68af9d0e9d" providerId="ADAL" clId="{BEFF4431-15DB-49ED-863B-76ED1FDB353B}" dt="2026-03-04T19:39:41.429" v="1958" actId="122"/>
        <pc:sldMkLst>
          <pc:docMk/>
          <pc:sldMk cId="2302305556" sldId="272"/>
        </pc:sldMkLst>
        <pc:spChg chg="mod">
          <ac:chgData name="Anani Eble" userId="8ecc109c-6da6-4237-ba9e-3c68af9d0e9d" providerId="ADAL" clId="{BEFF4431-15DB-49ED-863B-76ED1FDB353B}" dt="2026-03-04T19:39:41.429" v="1958" actId="122"/>
          <ac:spMkLst>
            <pc:docMk/>
            <pc:sldMk cId="2302305556" sldId="272"/>
            <ac:spMk id="2" creationId="{457C1407-0927-1B4C-E058-934D9ABFA245}"/>
          </ac:spMkLst>
        </pc:spChg>
        <pc:spChg chg="mod">
          <ac:chgData name="Anani Eble" userId="8ecc109c-6da6-4237-ba9e-3c68af9d0e9d" providerId="ADAL" clId="{BEFF4431-15DB-49ED-863B-76ED1FDB353B}" dt="2026-03-03T15:29:52.005" v="639" actId="20577"/>
          <ac:spMkLst>
            <pc:docMk/>
            <pc:sldMk cId="2302305556" sldId="272"/>
            <ac:spMk id="3" creationId="{9198B237-D2F0-7A35-CD86-1421600F4518}"/>
          </ac:spMkLst>
        </pc:spChg>
      </pc:sldChg>
      <pc:sldChg chg="modSp mod modNotesTx">
        <pc:chgData name="Anani Eble" userId="8ecc109c-6da6-4237-ba9e-3c68af9d0e9d" providerId="ADAL" clId="{BEFF4431-15DB-49ED-863B-76ED1FDB353B}" dt="2026-03-04T19:40:30.718" v="1961" actId="1076"/>
        <pc:sldMkLst>
          <pc:docMk/>
          <pc:sldMk cId="2273208755" sldId="273"/>
        </pc:sldMkLst>
        <pc:spChg chg="mod">
          <ac:chgData name="Anani Eble" userId="8ecc109c-6da6-4237-ba9e-3c68af9d0e9d" providerId="ADAL" clId="{BEFF4431-15DB-49ED-863B-76ED1FDB353B}" dt="2026-03-04T19:40:25.144" v="1959" actId="122"/>
          <ac:spMkLst>
            <pc:docMk/>
            <pc:sldMk cId="2273208755" sldId="273"/>
            <ac:spMk id="2" creationId="{457C1407-0927-1B4C-E058-934D9ABFA245}"/>
          </ac:spMkLst>
        </pc:spChg>
        <pc:spChg chg="mod">
          <ac:chgData name="Anani Eble" userId="8ecc109c-6da6-4237-ba9e-3c68af9d0e9d" providerId="ADAL" clId="{BEFF4431-15DB-49ED-863B-76ED1FDB353B}" dt="2026-03-04T19:40:30.718" v="1961" actId="1076"/>
          <ac:spMkLst>
            <pc:docMk/>
            <pc:sldMk cId="2273208755" sldId="273"/>
            <ac:spMk id="3" creationId="{9198B237-D2F0-7A35-CD86-1421600F4518}"/>
          </ac:spMkLst>
        </pc:spChg>
      </pc:sldChg>
      <pc:sldChg chg="modSp mod">
        <pc:chgData name="Anani Eble" userId="8ecc109c-6da6-4237-ba9e-3c68af9d0e9d" providerId="ADAL" clId="{BEFF4431-15DB-49ED-863B-76ED1FDB353B}" dt="2026-03-04T19:41:06.815" v="1964" actId="122"/>
        <pc:sldMkLst>
          <pc:docMk/>
          <pc:sldMk cId="1349996330" sldId="274"/>
        </pc:sldMkLst>
        <pc:spChg chg="mod">
          <ac:chgData name="Anani Eble" userId="8ecc109c-6da6-4237-ba9e-3c68af9d0e9d" providerId="ADAL" clId="{BEFF4431-15DB-49ED-863B-76ED1FDB353B}" dt="2026-03-04T19:41:06.815" v="1964" actId="122"/>
          <ac:spMkLst>
            <pc:docMk/>
            <pc:sldMk cId="1349996330" sldId="274"/>
            <ac:spMk id="2" creationId="{457C1407-0927-1B4C-E058-934D9ABFA245}"/>
          </ac:spMkLst>
        </pc:spChg>
      </pc:sldChg>
      <pc:sldChg chg="modNotesTx">
        <pc:chgData name="Anani Eble" userId="8ecc109c-6da6-4237-ba9e-3c68af9d0e9d" providerId="ADAL" clId="{BEFF4431-15DB-49ED-863B-76ED1FDB353B}" dt="2026-03-04T19:38:34.517" v="1897" actId="207"/>
        <pc:sldMkLst>
          <pc:docMk/>
          <pc:sldMk cId="3667802721" sldId="276"/>
        </pc:sldMkLst>
      </pc:sldChg>
      <pc:sldChg chg="modNotesTx">
        <pc:chgData name="Anani Eble" userId="8ecc109c-6da6-4237-ba9e-3c68af9d0e9d" providerId="ADAL" clId="{BEFF4431-15DB-49ED-863B-76ED1FDB353B}" dt="2026-03-03T15:59:06.368" v="1772" actId="20577"/>
        <pc:sldMkLst>
          <pc:docMk/>
          <pc:sldMk cId="3887457244" sldId="277"/>
        </pc:sldMkLst>
      </pc:sldChg>
      <pc:sldChg chg="modSp mod">
        <pc:chgData name="Anani Eble" userId="8ecc109c-6da6-4237-ba9e-3c68af9d0e9d" providerId="ADAL" clId="{BEFF4431-15DB-49ED-863B-76ED1FDB353B}" dt="2026-03-03T15:39:26.482" v="1121" actId="20577"/>
        <pc:sldMkLst>
          <pc:docMk/>
          <pc:sldMk cId="275097019" sldId="278"/>
        </pc:sldMkLst>
        <pc:spChg chg="mod">
          <ac:chgData name="Anani Eble" userId="8ecc109c-6da6-4237-ba9e-3c68af9d0e9d" providerId="ADAL" clId="{BEFF4431-15DB-49ED-863B-76ED1FDB353B}" dt="2026-03-03T15:39:26.482" v="1121" actId="20577"/>
          <ac:spMkLst>
            <pc:docMk/>
            <pc:sldMk cId="275097019" sldId="278"/>
            <ac:spMk id="3" creationId="{43F2E7DC-E05E-B9E6-988F-693F948F9975}"/>
          </ac:spMkLst>
        </pc:spChg>
        <pc:spChg chg="mod">
          <ac:chgData name="Anani Eble" userId="8ecc109c-6da6-4237-ba9e-3c68af9d0e9d" providerId="ADAL" clId="{BEFF4431-15DB-49ED-863B-76ED1FDB353B}" dt="2026-03-03T15:37:38.364" v="968" actId="20577"/>
          <ac:spMkLst>
            <pc:docMk/>
            <pc:sldMk cId="275097019" sldId="278"/>
            <ac:spMk id="4" creationId="{9D0CB4FD-E212-2FEA-0FE4-D5FC9B282A72}"/>
          </ac:spMkLst>
        </pc:spChg>
      </pc:sldChg>
      <pc:sldChg chg="delSp modSp mod ord">
        <pc:chgData name="Anani Eble" userId="8ecc109c-6da6-4237-ba9e-3c68af9d0e9d" providerId="ADAL" clId="{BEFF4431-15DB-49ED-863B-76ED1FDB353B}" dt="2026-03-04T19:30:15.451" v="1797" actId="122"/>
        <pc:sldMkLst>
          <pc:docMk/>
          <pc:sldMk cId="1955051656" sldId="279"/>
        </pc:sldMkLst>
        <pc:spChg chg="mod">
          <ac:chgData name="Anani Eble" userId="8ecc109c-6da6-4237-ba9e-3c68af9d0e9d" providerId="ADAL" clId="{BEFF4431-15DB-49ED-863B-76ED1FDB353B}" dt="2026-03-04T19:30:15.451" v="1797" actId="122"/>
          <ac:spMkLst>
            <pc:docMk/>
            <pc:sldMk cId="1955051656" sldId="279"/>
            <ac:spMk id="2" creationId="{53F78642-2D71-2C64-FBE2-5579757C49DA}"/>
          </ac:spMkLst>
        </pc:spChg>
      </pc:sldChg>
      <pc:sldChg chg="addSp delSp modSp mod modNotesTx">
        <pc:chgData name="Anani Eble" userId="8ecc109c-6da6-4237-ba9e-3c68af9d0e9d" providerId="ADAL" clId="{BEFF4431-15DB-49ED-863B-76ED1FDB353B}" dt="2026-03-09T13:22:32.402" v="1984" actId="20577"/>
        <pc:sldMkLst>
          <pc:docMk/>
          <pc:sldMk cId="3923242800" sldId="280"/>
        </pc:sldMkLst>
        <pc:spChg chg="mod">
          <ac:chgData name="Anani Eble" userId="8ecc109c-6da6-4237-ba9e-3c68af9d0e9d" providerId="ADAL" clId="{BEFF4431-15DB-49ED-863B-76ED1FDB353B}" dt="2026-03-09T13:21:22.776" v="1965"/>
          <ac:spMkLst>
            <pc:docMk/>
            <pc:sldMk cId="3923242800" sldId="280"/>
            <ac:spMk id="2" creationId="{2E814F28-C31D-6524-8CAF-AE33DE28477B}"/>
          </ac:spMkLst>
        </pc:spChg>
        <pc:spChg chg="mod">
          <ac:chgData name="Anani Eble" userId="8ecc109c-6da6-4237-ba9e-3c68af9d0e9d" providerId="ADAL" clId="{BEFF4431-15DB-49ED-863B-76ED1FDB353B}" dt="2026-03-09T13:22:32.402" v="1984" actId="20577"/>
          <ac:spMkLst>
            <pc:docMk/>
            <pc:sldMk cId="3923242800" sldId="280"/>
            <ac:spMk id="3" creationId="{299926AA-2D06-7A58-EB53-B5BA03BACC12}"/>
          </ac:spMkLst>
        </pc:spChg>
        <pc:spChg chg="mod">
          <ac:chgData name="Anani Eble" userId="8ecc109c-6da6-4237-ba9e-3c68af9d0e9d" providerId="ADAL" clId="{BEFF4431-15DB-49ED-863B-76ED1FDB353B}" dt="2026-03-09T13:22:22.907" v="1982" actId="20577"/>
          <ac:spMkLst>
            <pc:docMk/>
            <pc:sldMk cId="3923242800" sldId="280"/>
            <ac:spMk id="6" creationId="{373375DA-5EE0-97E4-AC00-5D990B92F305}"/>
          </ac:spMkLst>
        </pc:spChg>
        <pc:picChg chg="add mod">
          <ac:chgData name="Anani Eble" userId="8ecc109c-6da6-4237-ba9e-3c68af9d0e9d" providerId="ADAL" clId="{BEFF4431-15DB-49ED-863B-76ED1FDB353B}" dt="2026-03-09T13:22:02.128" v="1971" actId="1076"/>
          <ac:picMkLst>
            <pc:docMk/>
            <pc:sldMk cId="3923242800" sldId="280"/>
            <ac:picMk id="4" creationId="{D3BFAA8B-6B61-9745-0CD3-93FEB65B2946}"/>
          </ac:picMkLst>
        </pc:picChg>
      </pc:sldChg>
      <pc:sldChg chg="modSp add mod">
        <pc:chgData name="Anani Eble" userId="8ecc109c-6da6-4237-ba9e-3c68af9d0e9d" providerId="ADAL" clId="{BEFF4431-15DB-49ED-863B-76ED1FDB353B}" dt="2026-03-04T19:35:53.674" v="1850" actId="14100"/>
        <pc:sldMkLst>
          <pc:docMk/>
          <pc:sldMk cId="3295650193" sldId="281"/>
        </pc:sldMkLst>
        <pc:spChg chg="mod">
          <ac:chgData name="Anani Eble" userId="8ecc109c-6da6-4237-ba9e-3c68af9d0e9d" providerId="ADAL" clId="{BEFF4431-15DB-49ED-863B-76ED1FDB353B}" dt="2026-03-04T19:35:50.684" v="1849" actId="122"/>
          <ac:spMkLst>
            <pc:docMk/>
            <pc:sldMk cId="3295650193" sldId="281"/>
            <ac:spMk id="2" creationId="{6719A3F4-AC26-AF60-D108-91BF6DF92E2C}"/>
          </ac:spMkLst>
        </pc:spChg>
        <pc:spChg chg="mod">
          <ac:chgData name="Anani Eble" userId="8ecc109c-6da6-4237-ba9e-3c68af9d0e9d" providerId="ADAL" clId="{BEFF4431-15DB-49ED-863B-76ED1FDB353B}" dt="2026-03-04T19:35:53.674" v="1850" actId="14100"/>
          <ac:spMkLst>
            <pc:docMk/>
            <pc:sldMk cId="3295650193" sldId="281"/>
            <ac:spMk id="3" creationId="{2A7097EC-4D59-9A26-E7AF-71E2376AFFA0}"/>
          </ac:spMkLst>
        </pc:spChg>
      </pc:sldChg>
      <pc:sldChg chg="delSp modSp new mod">
        <pc:chgData name="Anani Eble" userId="8ecc109c-6da6-4237-ba9e-3c68af9d0e9d" providerId="ADAL" clId="{BEFF4431-15DB-49ED-863B-76ED1FDB353B}" dt="2026-03-04T19:36:23.284" v="1851" actId="2711"/>
        <pc:sldMkLst>
          <pc:docMk/>
          <pc:sldMk cId="1919207503" sldId="282"/>
        </pc:sldMkLst>
        <pc:spChg chg="mod">
          <ac:chgData name="Anani Eble" userId="8ecc109c-6da6-4237-ba9e-3c68af9d0e9d" providerId="ADAL" clId="{BEFF4431-15DB-49ED-863B-76ED1FDB353B}" dt="2026-03-04T19:36:23.284" v="1851" actId="2711"/>
          <ac:spMkLst>
            <pc:docMk/>
            <pc:sldMk cId="1919207503" sldId="282"/>
            <ac:spMk id="2" creationId="{2FA73E0A-87C3-C971-4CB4-39A7B28C805A}"/>
          </ac:spMkLst>
        </pc:spChg>
      </pc:sldChg>
      <pc:sldChg chg="delSp modSp new mod">
        <pc:chgData name="Anani Eble" userId="8ecc109c-6da6-4237-ba9e-3c68af9d0e9d" providerId="ADAL" clId="{BEFF4431-15DB-49ED-863B-76ED1FDB353B}" dt="2026-03-04T19:36:29.475" v="1852" actId="2711"/>
        <pc:sldMkLst>
          <pc:docMk/>
          <pc:sldMk cId="2075028672" sldId="283"/>
        </pc:sldMkLst>
        <pc:spChg chg="mod">
          <ac:chgData name="Anani Eble" userId="8ecc109c-6da6-4237-ba9e-3c68af9d0e9d" providerId="ADAL" clId="{BEFF4431-15DB-49ED-863B-76ED1FDB353B}" dt="2026-03-04T19:36:29.475" v="1852" actId="2711"/>
          <ac:spMkLst>
            <pc:docMk/>
            <pc:sldMk cId="2075028672" sldId="283"/>
            <ac:spMk id="2" creationId="{8A4039E0-8681-D742-49C0-6D3596B921B6}"/>
          </ac:spMkLst>
        </pc:spChg>
      </pc:sldChg>
      <pc:sldChg chg="modSp new mod modNotesTx">
        <pc:chgData name="Anani Eble" userId="8ecc109c-6da6-4237-ba9e-3c68af9d0e9d" providerId="ADAL" clId="{BEFF4431-15DB-49ED-863B-76ED1FDB353B}" dt="2026-03-04T19:35:28.875" v="1847" actId="20577"/>
        <pc:sldMkLst>
          <pc:docMk/>
          <pc:sldMk cId="430547122" sldId="284"/>
        </pc:sldMkLst>
        <pc:spChg chg="mod">
          <ac:chgData name="Anani Eble" userId="8ecc109c-6da6-4237-ba9e-3c68af9d0e9d" providerId="ADAL" clId="{BEFF4431-15DB-49ED-863B-76ED1FDB353B}" dt="2026-03-04T19:34:48.756" v="1843" actId="122"/>
          <ac:spMkLst>
            <pc:docMk/>
            <pc:sldMk cId="430547122" sldId="284"/>
            <ac:spMk id="2" creationId="{F02ADB57-1833-A427-099F-786FD1BA2941}"/>
          </ac:spMkLst>
        </pc:spChg>
        <pc:spChg chg="mod">
          <ac:chgData name="Anani Eble" userId="8ecc109c-6da6-4237-ba9e-3c68af9d0e9d" providerId="ADAL" clId="{BEFF4431-15DB-49ED-863B-76ED1FDB353B}" dt="2026-03-04T19:35:14.951" v="1845" actId="2711"/>
          <ac:spMkLst>
            <pc:docMk/>
            <pc:sldMk cId="430547122" sldId="284"/>
            <ac:spMk id="3" creationId="{B94EF531-3CAE-9BAA-BB72-470C6575EA19}"/>
          </ac:spMkLst>
        </pc:spChg>
      </pc:sldChg>
    </pc:docChg>
  </pc:docChgLst>
  <pc:docChgLst>
    <pc:chgData name="Christy Scott" userId="aa70733f-64a7-45db-8c66-cf522a2c7a2a" providerId="ADAL" clId="{8F20CD90-3FAD-4F00-9EA2-32344E28B315}"/>
    <pc:docChg chg="modSld">
      <pc:chgData name="Christy Scott" userId="aa70733f-64a7-45db-8c66-cf522a2c7a2a" providerId="ADAL" clId="{8F20CD90-3FAD-4F00-9EA2-32344E28B315}" dt="2026-03-11T16:04:41.844" v="23" actId="20577"/>
      <pc:docMkLst>
        <pc:docMk/>
      </pc:docMkLst>
      <pc:sldChg chg="modSp mod">
        <pc:chgData name="Christy Scott" userId="aa70733f-64a7-45db-8c66-cf522a2c7a2a" providerId="ADAL" clId="{8F20CD90-3FAD-4F00-9EA2-32344E28B315}" dt="2026-03-11T16:01:07.367" v="8" actId="20577"/>
        <pc:sldMkLst>
          <pc:docMk/>
          <pc:sldMk cId="2167295502" sldId="264"/>
        </pc:sldMkLst>
        <pc:spChg chg="mod">
          <ac:chgData name="Christy Scott" userId="aa70733f-64a7-45db-8c66-cf522a2c7a2a" providerId="ADAL" clId="{8F20CD90-3FAD-4F00-9EA2-32344E28B315}" dt="2026-03-11T16:01:07.367" v="8" actId="20577"/>
          <ac:spMkLst>
            <pc:docMk/>
            <pc:sldMk cId="2167295502" sldId="264"/>
            <ac:spMk id="3" creationId="{1EEFDE1D-63A5-8771-7D7D-8435B83427E5}"/>
          </ac:spMkLst>
        </pc:spChg>
      </pc:sldChg>
      <pc:sldChg chg="modSp mod">
        <pc:chgData name="Christy Scott" userId="aa70733f-64a7-45db-8c66-cf522a2c7a2a" providerId="ADAL" clId="{8F20CD90-3FAD-4F00-9EA2-32344E28B315}" dt="2026-03-11T16:04:41.844" v="23" actId="20577"/>
        <pc:sldMkLst>
          <pc:docMk/>
          <pc:sldMk cId="1497620374" sldId="266"/>
        </pc:sldMkLst>
        <pc:spChg chg="mod">
          <ac:chgData name="Christy Scott" userId="aa70733f-64a7-45db-8c66-cf522a2c7a2a" providerId="ADAL" clId="{8F20CD90-3FAD-4F00-9EA2-32344E28B315}" dt="2026-03-11T16:04:41.844" v="23" actId="20577"/>
          <ac:spMkLst>
            <pc:docMk/>
            <pc:sldMk cId="1497620374" sldId="266"/>
            <ac:spMk id="3" creationId="{C6A4E9BB-6F78-4ACA-988E-744846149AB6}"/>
          </ac:spMkLst>
        </pc:spChg>
      </pc:sldChg>
    </pc:docChg>
  </pc:docChgLst>
  <pc:docChgLst>
    <pc:chgData name="Pam Collins" userId="07da0afa-9bf6-4efc-b385-e06402ed427a" providerId="ADAL" clId="{7113E7BE-C0D3-4698-ADFB-F342AFEC2BD7}"/>
    <pc:docChg chg="modSld modNotesMaster">
      <pc:chgData name="Pam Collins" userId="07da0afa-9bf6-4efc-b385-e06402ed427a" providerId="ADAL" clId="{7113E7BE-C0D3-4698-ADFB-F342AFEC2BD7}" dt="2026-03-25T22:24:48.331" v="62"/>
      <pc:docMkLst>
        <pc:docMk/>
      </pc:docMkLst>
      <pc:sldChg chg="modSp mod">
        <pc:chgData name="Pam Collins" userId="07da0afa-9bf6-4efc-b385-e06402ed427a" providerId="ADAL" clId="{7113E7BE-C0D3-4698-ADFB-F342AFEC2BD7}" dt="2026-03-12T20:21:30.068" v="30" actId="6549"/>
        <pc:sldMkLst>
          <pc:docMk/>
          <pc:sldMk cId="2167295502" sldId="264"/>
        </pc:sldMkLst>
        <pc:spChg chg="mod">
          <ac:chgData name="Pam Collins" userId="07da0afa-9bf6-4efc-b385-e06402ed427a" providerId="ADAL" clId="{7113E7BE-C0D3-4698-ADFB-F342AFEC2BD7}" dt="2026-03-12T20:21:30.068" v="30" actId="6549"/>
          <ac:spMkLst>
            <pc:docMk/>
            <pc:sldMk cId="2167295502" sldId="264"/>
            <ac:spMk id="3" creationId="{1EEFDE1D-63A5-8771-7D7D-8435B83427E5}"/>
          </ac:spMkLst>
        </pc:spChg>
      </pc:sldChg>
      <pc:sldChg chg="modSp mod">
        <pc:chgData name="Pam Collins" userId="07da0afa-9bf6-4efc-b385-e06402ed427a" providerId="ADAL" clId="{7113E7BE-C0D3-4698-ADFB-F342AFEC2BD7}" dt="2026-03-12T20:42:51.494" v="61" actId="6549"/>
        <pc:sldMkLst>
          <pc:docMk/>
          <pc:sldMk cId="127398763" sldId="267"/>
        </pc:sldMkLst>
        <pc:spChg chg="mod">
          <ac:chgData name="Pam Collins" userId="07da0afa-9bf6-4efc-b385-e06402ed427a" providerId="ADAL" clId="{7113E7BE-C0D3-4698-ADFB-F342AFEC2BD7}" dt="2026-03-12T20:42:51.494" v="61" actId="6549"/>
          <ac:spMkLst>
            <pc:docMk/>
            <pc:sldMk cId="127398763" sldId="267"/>
            <ac:spMk id="3" creationId="{1EEFDE1D-63A5-8771-7D7D-8435B83427E5}"/>
          </ac:spMkLst>
        </pc:spChg>
      </pc:sldChg>
      <pc:sldChg chg="modSp mod">
        <pc:chgData name="Pam Collins" userId="07da0afa-9bf6-4efc-b385-e06402ed427a" providerId="ADAL" clId="{7113E7BE-C0D3-4698-ADFB-F342AFEC2BD7}" dt="2026-03-12T20:23:51.977" v="45" actId="6549"/>
        <pc:sldMkLst>
          <pc:docMk/>
          <pc:sldMk cId="2526897353" sldId="268"/>
        </pc:sldMkLst>
        <pc:spChg chg="mod">
          <ac:chgData name="Pam Collins" userId="07da0afa-9bf6-4efc-b385-e06402ed427a" providerId="ADAL" clId="{7113E7BE-C0D3-4698-ADFB-F342AFEC2BD7}" dt="2026-03-12T20:23:51.977" v="45" actId="6549"/>
          <ac:spMkLst>
            <pc:docMk/>
            <pc:sldMk cId="2526897353" sldId="268"/>
            <ac:spMk id="3" creationId="{E510504D-F049-B516-3819-9D4C19D768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5265810" y="1"/>
            <a:ext cx="4028440" cy="351737"/>
          </a:xfrm>
          <a:prstGeom prst="rect">
            <a:avLst/>
          </a:prstGeom>
        </p:spPr>
        <p:txBody>
          <a:bodyPr vert="horz" lIns="93158" tIns="46580" rIns="93158" bIns="46580" rtlCol="0"/>
          <a:lstStyle>
            <a:lvl1pPr algn="r">
              <a:defRPr sz="1300"/>
            </a:lvl1pPr>
          </a:lstStyle>
          <a:p>
            <a:fld id="{777D75B6-8640-45A0-8E5B-404564776A32}" type="datetimeFigureOut">
              <a:rPr lang="en-US" smtClean="0"/>
              <a:t>4/1/2026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0" cy="351736"/>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5265810" y="6658665"/>
            <a:ext cx="4028440" cy="351736"/>
          </a:xfrm>
          <a:prstGeom prst="rect">
            <a:avLst/>
          </a:prstGeom>
        </p:spPr>
        <p:txBody>
          <a:bodyPr vert="horz" lIns="93158" tIns="46580" rIns="93158" bIns="46580" rtlCol="0" anchor="b"/>
          <a:lstStyle>
            <a:lvl1pPr algn="r">
              <a:defRPr sz="1300"/>
            </a:lvl1pPr>
          </a:lstStyle>
          <a:p>
            <a:fld id="{C8489748-B9E3-4FB4-8AB7-B8E5E99EE83B}" type="slidenum">
              <a:rPr lang="en-US" smtClean="0"/>
              <a:t>‹#›</a:t>
            </a:fld>
            <a:endParaRPr lang="en-US"/>
          </a:p>
        </p:txBody>
      </p:sp>
    </p:spTree>
    <p:extLst>
      <p:ext uri="{BB962C8B-B14F-4D97-AF65-F5344CB8AC3E}">
        <p14:creationId xmlns:p14="http://schemas.microsoft.com/office/powerpoint/2010/main" val="24968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a:t>
            </a:fld>
            <a:endParaRPr lang="en-US"/>
          </a:p>
        </p:txBody>
      </p:sp>
    </p:spTree>
    <p:extLst>
      <p:ext uri="{BB962C8B-B14F-4D97-AF65-F5344CB8AC3E}">
        <p14:creationId xmlns:p14="http://schemas.microsoft.com/office/powerpoint/2010/main" val="173177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10</a:t>
            </a:fld>
            <a:endParaRPr lang="en-US"/>
          </a:p>
        </p:txBody>
      </p:sp>
    </p:spTree>
    <p:extLst>
      <p:ext uri="{BB962C8B-B14F-4D97-AF65-F5344CB8AC3E}">
        <p14:creationId xmlns:p14="http://schemas.microsoft.com/office/powerpoint/2010/main" val="236834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C8489748-B9E3-4FB4-8AB7-B8E5E99EE83B}" type="slidenum">
              <a:rPr lang="en-US" smtClean="0"/>
              <a:t>11</a:t>
            </a:fld>
            <a:endParaRPr lang="en-US"/>
          </a:p>
        </p:txBody>
      </p:sp>
    </p:spTree>
    <p:extLst>
      <p:ext uri="{BB962C8B-B14F-4D97-AF65-F5344CB8AC3E}">
        <p14:creationId xmlns:p14="http://schemas.microsoft.com/office/powerpoint/2010/main" val="2366593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12</a:t>
            </a:fld>
            <a:endParaRPr lang="en-US"/>
          </a:p>
        </p:txBody>
      </p:sp>
    </p:spTree>
    <p:extLst>
      <p:ext uri="{BB962C8B-B14F-4D97-AF65-F5344CB8AC3E}">
        <p14:creationId xmlns:p14="http://schemas.microsoft.com/office/powerpoint/2010/main" val="393347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13</a:t>
            </a:fld>
            <a:endParaRPr lang="en-US"/>
          </a:p>
        </p:txBody>
      </p:sp>
    </p:spTree>
    <p:extLst>
      <p:ext uri="{BB962C8B-B14F-4D97-AF65-F5344CB8AC3E}">
        <p14:creationId xmlns:p14="http://schemas.microsoft.com/office/powerpoint/2010/main" val="232673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14</a:t>
            </a:fld>
            <a:endParaRPr lang="en-US"/>
          </a:p>
        </p:txBody>
      </p:sp>
    </p:spTree>
    <p:extLst>
      <p:ext uri="{BB962C8B-B14F-4D97-AF65-F5344CB8AC3E}">
        <p14:creationId xmlns:p14="http://schemas.microsoft.com/office/powerpoint/2010/main" val="276042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15</a:t>
            </a:fld>
            <a:endParaRPr lang="en-US"/>
          </a:p>
        </p:txBody>
      </p:sp>
    </p:spTree>
    <p:extLst>
      <p:ext uri="{BB962C8B-B14F-4D97-AF65-F5344CB8AC3E}">
        <p14:creationId xmlns:p14="http://schemas.microsoft.com/office/powerpoint/2010/main" val="282255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16</a:t>
            </a:fld>
            <a:endParaRPr lang="en-US"/>
          </a:p>
        </p:txBody>
      </p:sp>
    </p:spTree>
    <p:extLst>
      <p:ext uri="{BB962C8B-B14F-4D97-AF65-F5344CB8AC3E}">
        <p14:creationId xmlns:p14="http://schemas.microsoft.com/office/powerpoint/2010/main" val="151415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17</a:t>
            </a:fld>
            <a:endParaRPr lang="en-US"/>
          </a:p>
        </p:txBody>
      </p:sp>
    </p:spTree>
    <p:extLst>
      <p:ext uri="{BB962C8B-B14F-4D97-AF65-F5344CB8AC3E}">
        <p14:creationId xmlns:p14="http://schemas.microsoft.com/office/powerpoint/2010/main" val="231954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18</a:t>
            </a:fld>
            <a:endParaRPr lang="en-US"/>
          </a:p>
        </p:txBody>
      </p:sp>
    </p:spTree>
    <p:extLst>
      <p:ext uri="{BB962C8B-B14F-4D97-AF65-F5344CB8AC3E}">
        <p14:creationId xmlns:p14="http://schemas.microsoft.com/office/powerpoint/2010/main" val="355050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19</a:t>
            </a:fld>
            <a:endParaRPr lang="en-US"/>
          </a:p>
        </p:txBody>
      </p:sp>
    </p:spTree>
    <p:extLst>
      <p:ext uri="{BB962C8B-B14F-4D97-AF65-F5344CB8AC3E}">
        <p14:creationId xmlns:p14="http://schemas.microsoft.com/office/powerpoint/2010/main" val="203264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2</a:t>
            </a:fld>
            <a:endParaRPr lang="en-US"/>
          </a:p>
        </p:txBody>
      </p:sp>
    </p:spTree>
    <p:extLst>
      <p:ext uri="{BB962C8B-B14F-4D97-AF65-F5344CB8AC3E}">
        <p14:creationId xmlns:p14="http://schemas.microsoft.com/office/powerpoint/2010/main" val="2064445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20</a:t>
            </a:fld>
            <a:endParaRPr lang="en-US"/>
          </a:p>
        </p:txBody>
      </p:sp>
    </p:spTree>
    <p:extLst>
      <p:ext uri="{BB962C8B-B14F-4D97-AF65-F5344CB8AC3E}">
        <p14:creationId xmlns:p14="http://schemas.microsoft.com/office/powerpoint/2010/main" val="147768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3</a:t>
            </a:fld>
            <a:endParaRPr lang="en-US"/>
          </a:p>
        </p:txBody>
      </p:sp>
    </p:spTree>
    <p:extLst>
      <p:ext uri="{BB962C8B-B14F-4D97-AF65-F5344CB8AC3E}">
        <p14:creationId xmlns:p14="http://schemas.microsoft.com/office/powerpoint/2010/main" val="308112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4</a:t>
            </a:fld>
            <a:endParaRPr lang="en-US"/>
          </a:p>
        </p:txBody>
      </p:sp>
    </p:spTree>
    <p:extLst>
      <p:ext uri="{BB962C8B-B14F-4D97-AF65-F5344CB8AC3E}">
        <p14:creationId xmlns:p14="http://schemas.microsoft.com/office/powerpoint/2010/main" val="296964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67C11-7CB0-E472-C846-10F1CB9A7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AE64F-0A2E-8C02-C482-EA5A381F3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1A054-098A-317C-9439-7234B19C86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C5C52B-5888-2191-0660-3F6972C56833}"/>
              </a:ext>
            </a:extLst>
          </p:cNvPr>
          <p:cNvSpPr>
            <a:spLocks noGrp="1"/>
          </p:cNvSpPr>
          <p:nvPr>
            <p:ph type="sldNum" sz="quarter" idx="5"/>
          </p:nvPr>
        </p:nvSpPr>
        <p:spPr/>
        <p:txBody>
          <a:bodyPr/>
          <a:lstStyle/>
          <a:p>
            <a:fld id="{C8489748-B9E3-4FB4-8AB7-B8E5E99EE83B}" type="slidenum">
              <a:rPr lang="en-US" smtClean="0"/>
              <a:t>5</a:t>
            </a:fld>
            <a:endParaRPr lang="en-US"/>
          </a:p>
        </p:txBody>
      </p:sp>
    </p:spTree>
    <p:extLst>
      <p:ext uri="{BB962C8B-B14F-4D97-AF65-F5344CB8AC3E}">
        <p14:creationId xmlns:p14="http://schemas.microsoft.com/office/powerpoint/2010/main" val="167957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p:txBody>
      </p:sp>
      <p:sp>
        <p:nvSpPr>
          <p:cNvPr id="4" name="Slide Number Placeholder 3"/>
          <p:cNvSpPr>
            <a:spLocks noGrp="1"/>
          </p:cNvSpPr>
          <p:nvPr>
            <p:ph type="sldNum" sz="quarter" idx="5"/>
          </p:nvPr>
        </p:nvSpPr>
        <p:spPr/>
        <p:txBody>
          <a:bodyPr/>
          <a:lstStyle/>
          <a:p>
            <a:fld id="{C8489748-B9E3-4FB4-8AB7-B8E5E99EE83B}" type="slidenum">
              <a:rPr lang="en-US" smtClean="0"/>
              <a:t>6</a:t>
            </a:fld>
            <a:endParaRPr lang="en-US"/>
          </a:p>
        </p:txBody>
      </p:sp>
    </p:spTree>
    <p:extLst>
      <p:ext uri="{BB962C8B-B14F-4D97-AF65-F5344CB8AC3E}">
        <p14:creationId xmlns:p14="http://schemas.microsoft.com/office/powerpoint/2010/main" val="318228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7</a:t>
            </a:fld>
            <a:endParaRPr lang="en-US"/>
          </a:p>
        </p:txBody>
      </p:sp>
    </p:spTree>
    <p:extLst>
      <p:ext uri="{BB962C8B-B14F-4D97-AF65-F5344CB8AC3E}">
        <p14:creationId xmlns:p14="http://schemas.microsoft.com/office/powerpoint/2010/main" val="60983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8</a:t>
            </a:fld>
            <a:endParaRPr lang="en-US"/>
          </a:p>
        </p:txBody>
      </p:sp>
    </p:spTree>
    <p:extLst>
      <p:ext uri="{BB962C8B-B14F-4D97-AF65-F5344CB8AC3E}">
        <p14:creationId xmlns:p14="http://schemas.microsoft.com/office/powerpoint/2010/main" val="106530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89748-B9E3-4FB4-8AB7-B8E5E99EE83B}" type="slidenum">
              <a:rPr lang="en-US" smtClean="0"/>
              <a:t>9</a:t>
            </a:fld>
            <a:endParaRPr lang="en-US"/>
          </a:p>
        </p:txBody>
      </p:sp>
    </p:spTree>
    <p:extLst>
      <p:ext uri="{BB962C8B-B14F-4D97-AF65-F5344CB8AC3E}">
        <p14:creationId xmlns:p14="http://schemas.microsoft.com/office/powerpoint/2010/main" val="185125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SUF text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2"/>
          <p:cNvSpPr>
            <a:spLocks noGrp="1"/>
          </p:cNvSpPr>
          <p:nvPr>
            <p:ph idx="1"/>
          </p:nvPr>
        </p:nvSpPr>
        <p:spPr>
          <a:xfrm>
            <a:off x="838200" y="1968500"/>
            <a:ext cx="783336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23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SUF text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38200" y="508000"/>
            <a:ext cx="8534400" cy="1325563"/>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2"/>
          <p:cNvSpPr>
            <a:spLocks noGrp="1"/>
          </p:cNvSpPr>
          <p:nvPr>
            <p:ph idx="1"/>
          </p:nvPr>
        </p:nvSpPr>
        <p:spPr>
          <a:xfrm>
            <a:off x="838200" y="1968500"/>
            <a:ext cx="8534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73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SUF text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2"/>
          <p:cNvSpPr>
            <a:spLocks noGrp="1"/>
          </p:cNvSpPr>
          <p:nvPr>
            <p:ph idx="1"/>
          </p:nvPr>
        </p:nvSpPr>
        <p:spPr>
          <a:xfrm>
            <a:off x="838200" y="1968500"/>
            <a:ext cx="783336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68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Text Placeholder 2"/>
          <p:cNvSpPr>
            <a:spLocks noGrp="1"/>
          </p:cNvSpPr>
          <p:nvPr>
            <p:ph idx="1"/>
          </p:nvPr>
        </p:nvSpPr>
        <p:spPr>
          <a:xfrm>
            <a:off x="838200" y="1968500"/>
            <a:ext cx="10515600" cy="2908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92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106203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838200" y="2506662"/>
            <a:ext cx="10515600" cy="3055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6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106203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838200" y="2506662"/>
            <a:ext cx="10515600" cy="4032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35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8"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838200" y="1968500"/>
            <a:ext cx="7833361" cy="4584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52000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838200" y="1968500"/>
            <a:ext cx="7833361" cy="4584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600" y="4564324"/>
            <a:ext cx="2133600" cy="1988875"/>
          </a:xfrm>
          <a:prstGeom prst="rect">
            <a:avLst/>
          </a:prstGeom>
        </p:spPr>
      </p:pic>
    </p:spTree>
    <p:extLst>
      <p:ext uri="{BB962C8B-B14F-4D97-AF65-F5344CB8AC3E}">
        <p14:creationId xmlns:p14="http://schemas.microsoft.com/office/powerpoint/2010/main" val="1632817281"/>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8" name="Title Placeholder 1"/>
          <p:cNvSpPr>
            <a:spLocks noGrp="1"/>
          </p:cNvSpPr>
          <p:nvPr>
            <p:ph type="title"/>
          </p:nvPr>
        </p:nvSpPr>
        <p:spPr>
          <a:xfrm>
            <a:off x="838200" y="508000"/>
            <a:ext cx="7833361"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838200" y="1968500"/>
            <a:ext cx="783336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9883" y="5460661"/>
            <a:ext cx="2192004" cy="864276"/>
          </a:xfrm>
          <a:prstGeom prst="rect">
            <a:avLst/>
          </a:prstGeom>
        </p:spPr>
      </p:pic>
    </p:spTree>
    <p:extLst>
      <p:ext uri="{BB962C8B-B14F-4D97-AF65-F5344CB8AC3E}">
        <p14:creationId xmlns:p14="http://schemas.microsoft.com/office/powerpoint/2010/main" val="136342600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648187"/>
            <a:ext cx="10515600" cy="4028319"/>
          </a:xfrm>
          <a:prstGeom prst="rect">
            <a:avLst/>
          </a:prstGeom>
        </p:spPr>
        <p:txBody>
          <a:bodyPr vert="horz" lIns="91440" tIns="45720" rIns="91440" bIns="45720" rtlCol="0" anchor="ctr">
            <a:normAutofit/>
          </a:bodyPr>
          <a:lstStyle/>
          <a:p>
            <a:r>
              <a:rPr lang="en-US"/>
              <a:t>Click to edit Master title style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2070" y="5195005"/>
            <a:ext cx="2907860" cy="1146528"/>
          </a:xfrm>
          <a:prstGeom prst="rect">
            <a:avLst/>
          </a:prstGeom>
        </p:spPr>
      </p:pic>
    </p:spTree>
    <p:extLst>
      <p:ext uri="{BB962C8B-B14F-4D97-AF65-F5344CB8AC3E}">
        <p14:creationId xmlns:p14="http://schemas.microsoft.com/office/powerpoint/2010/main" val="1651872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68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27300"/>
            <a:ext cx="10515600" cy="303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1" cy="901699"/>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53600" y="5715000"/>
            <a:ext cx="2133600" cy="841248"/>
          </a:xfrm>
          <a:prstGeom prst="rect">
            <a:avLst/>
          </a:prstGeom>
        </p:spPr>
      </p:pic>
    </p:spTree>
    <p:extLst>
      <p:ext uri="{BB962C8B-B14F-4D97-AF65-F5344CB8AC3E}">
        <p14:creationId xmlns:p14="http://schemas.microsoft.com/office/powerpoint/2010/main" val="4254939145"/>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68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527300"/>
            <a:ext cx="10515600" cy="40289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1" cy="901699"/>
          </a:xfrm>
          <a:prstGeom prst="rect">
            <a:avLst/>
          </a:prstGeom>
        </p:spPr>
      </p:pic>
    </p:spTree>
    <p:extLst>
      <p:ext uri="{BB962C8B-B14F-4D97-AF65-F5344CB8AC3E}">
        <p14:creationId xmlns:p14="http://schemas.microsoft.com/office/powerpoint/2010/main" val="60522565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mailto:complianceservices@ksufoundation.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deandraw@ksufoundation.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mailto:scholarships@ksufoundation.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complianceservices@ksufoundation.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mailto:rhernan@ksu.edu" TargetMode="External"/><Relationship Id="rId4" Type="http://schemas.openxmlformats.org/officeDocument/2006/relationships/hyperlink" Target="mailto:vanessas@ksu.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k-state.edu/sfa/scholarships-aid/scholarships/ksn/" TargetMode="External"/><Relationship Id="rId7" Type="http://schemas.openxmlformats.org/officeDocument/2006/relationships/hyperlink" Target="https://ksufoundation.org/wp-content/uploads/2022/06/KSN-Scholarship-Administrators-Instructions.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ksufoundation.org/accounting-forms/" TargetMode="External"/><Relationship Id="rId5" Type="http://schemas.openxmlformats.org/officeDocument/2006/relationships/hyperlink" Target="https://www.k-state.edu/sfa/internal/scholarship-upload/" TargetMode="External"/><Relationship Id="rId4" Type="http://schemas.openxmlformats.org/officeDocument/2006/relationships/hyperlink" Target="https://www.youtube.com/playlist?list=PL2iHWZCTCJzFOwmW9yzD1Bw4RrHiORhL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021B-874E-66C5-4417-6CAC4AFAF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78642-2D71-2C64-FBE2-5579757C49DA}"/>
              </a:ext>
            </a:extLst>
          </p:cNvPr>
          <p:cNvSpPr>
            <a:spLocks noGrp="1"/>
          </p:cNvSpPr>
          <p:nvPr>
            <p:ph type="title"/>
          </p:nvPr>
        </p:nvSpPr>
        <p:spPr>
          <a:xfrm>
            <a:off x="342900" y="2068830"/>
            <a:ext cx="11506200" cy="2457450"/>
          </a:xfrm>
        </p:spPr>
        <p:txBody>
          <a:bodyPr>
            <a:normAutofit fontScale="90000"/>
          </a:bodyPr>
          <a:lstStyle/>
          <a:p>
            <a:pPr algn="ctr"/>
            <a:r>
              <a:rPr lang="en-US" sz="8000" b="1" dirty="0">
                <a:latin typeface="Times New Roman"/>
                <a:cs typeface="Times New Roman"/>
              </a:rPr>
              <a:t>Scholarship Admin Training</a:t>
            </a:r>
            <a:br>
              <a:rPr lang="en-US" sz="5400" dirty="0">
                <a:latin typeface="Arial Black" panose="020B0A04020102020204" pitchFamily="34" charset="0"/>
              </a:rPr>
            </a:br>
            <a:r>
              <a:rPr lang="en-US" sz="6000" b="1" dirty="0">
                <a:latin typeface="Times New Roman" panose="02020603050405020304" pitchFamily="18" charset="0"/>
                <a:cs typeface="Times New Roman" panose="02020603050405020304" pitchFamily="18" charset="0"/>
              </a:rPr>
              <a:t>Academic Year 2026-2027</a:t>
            </a:r>
          </a:p>
        </p:txBody>
      </p:sp>
    </p:spTree>
    <p:extLst>
      <p:ext uri="{BB962C8B-B14F-4D97-AF65-F5344CB8AC3E}">
        <p14:creationId xmlns:p14="http://schemas.microsoft.com/office/powerpoint/2010/main" val="195505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B084-DA1F-4CF8-A7AF-72FEBEE1A18E}"/>
              </a:ext>
            </a:extLst>
          </p:cNvPr>
          <p:cNvSpPr>
            <a:spLocks noGrp="1"/>
          </p:cNvSpPr>
          <p:nvPr>
            <p:ph type="title"/>
          </p:nvPr>
        </p:nvSpPr>
        <p:spPr>
          <a:xfrm>
            <a:off x="609600" y="685800"/>
            <a:ext cx="10515600" cy="1244600"/>
          </a:xfrm>
        </p:spPr>
        <p:txBody>
          <a:bodyPr>
            <a:normAutofit/>
          </a:bodyPr>
          <a:lstStyle/>
          <a:p>
            <a:r>
              <a:rPr lang="en-US" sz="5400" b="1" dirty="0">
                <a:latin typeface="Times New Roman" panose="02020603050405020304" pitchFamily="18" charset="0"/>
                <a:cs typeface="Times New Roman" panose="02020603050405020304" pitchFamily="18" charset="0"/>
              </a:rPr>
              <a:t>2026-2027 Awarding</a:t>
            </a:r>
          </a:p>
        </p:txBody>
      </p:sp>
      <p:sp>
        <p:nvSpPr>
          <p:cNvPr id="3" name="Content Placeholder 2">
            <a:extLst>
              <a:ext uri="{FF2B5EF4-FFF2-40B4-BE49-F238E27FC236}">
                <a16:creationId xmlns:a16="http://schemas.microsoft.com/office/drawing/2014/main" id="{1EEFDE1D-63A5-8771-7D7D-8435B83427E5}"/>
              </a:ext>
            </a:extLst>
          </p:cNvPr>
          <p:cNvSpPr>
            <a:spLocks noGrp="1"/>
          </p:cNvSpPr>
          <p:nvPr>
            <p:ph idx="1"/>
          </p:nvPr>
        </p:nvSpPr>
        <p:spPr>
          <a:xfrm>
            <a:off x="609600" y="1676400"/>
            <a:ext cx="10363200" cy="4953000"/>
          </a:xfrm>
        </p:spPr>
        <p:txBody>
          <a:bodyPr>
            <a:normAutofit/>
          </a:bodyPr>
          <a:lstStyle/>
          <a:p>
            <a:pPr>
              <a:buNone/>
            </a:pPr>
            <a:r>
              <a:rPr lang="en-US" sz="2400" b="1" dirty="0">
                <a:latin typeface="Times New Roman" panose="02020603050405020304" pitchFamily="18" charset="0"/>
                <a:cs typeface="Times New Roman" panose="02020603050405020304" pitchFamily="18" charset="0"/>
              </a:rPr>
              <a:t>Make selections between March-August based on:</a:t>
            </a:r>
          </a:p>
          <a:p>
            <a:r>
              <a:rPr lang="en-US" sz="2000" dirty="0">
                <a:latin typeface="Times New Roman" panose="02020603050405020304" pitchFamily="18" charset="0"/>
                <a:cs typeface="Times New Roman" panose="02020603050405020304" pitchFamily="18" charset="0"/>
              </a:rPr>
              <a:t>Award amount and # of recipient guidelines in projections &amp; KSN (For example, 1 recipient will receive $2,000 annually)</a:t>
            </a:r>
          </a:p>
          <a:p>
            <a:r>
              <a:rPr lang="en-US" sz="2000" dirty="0">
                <a:latin typeface="Times New Roman" panose="02020603050405020304" pitchFamily="18" charset="0"/>
                <a:cs typeface="Times New Roman" panose="02020603050405020304" pitchFamily="18" charset="0"/>
              </a:rPr>
              <a:t>Criteria, per MOU </a:t>
            </a:r>
          </a:p>
          <a:p>
            <a:r>
              <a:rPr lang="en-US" sz="2000" dirty="0">
                <a:latin typeface="Times New Roman" panose="02020603050405020304" pitchFamily="18" charset="0"/>
                <a:cs typeface="Times New Roman" panose="02020603050405020304" pitchFamily="18" charset="0"/>
              </a:rPr>
              <a:t>Projection Balances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Donor intent </a:t>
            </a:r>
            <a:r>
              <a:rPr lang="en-US" sz="2400" dirty="0">
                <a:latin typeface="Times New Roman" panose="02020603050405020304" pitchFamily="18" charset="0"/>
                <a:cs typeface="Times New Roman" panose="02020603050405020304" pitchFamily="18" charset="0"/>
              </a:rPr>
              <a:t>is the single </a:t>
            </a:r>
            <a:r>
              <a:rPr lang="en-US" sz="2400" b="1" dirty="0">
                <a:latin typeface="Times New Roman" panose="02020603050405020304" pitchFamily="18" charset="0"/>
                <a:cs typeface="Times New Roman" panose="02020603050405020304" pitchFamily="18" charset="0"/>
              </a:rPr>
              <a:t>most important factor </a:t>
            </a:r>
            <a:r>
              <a:rPr lang="en-US" sz="2400" dirty="0">
                <a:latin typeface="Times New Roman" panose="02020603050405020304" pitchFamily="18" charset="0"/>
                <a:cs typeface="Times New Roman" panose="02020603050405020304" pitchFamily="18" charset="0"/>
              </a:rPr>
              <a:t>when choosing recipients of Foundation funds. </a:t>
            </a:r>
            <a:endParaRPr lang="en-US" sz="2400" b="1"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If you feel awarding guidelines are not awardable, please reach out to KSUF Compliance staff: </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hlinkClick r:id="rId3"/>
              </a:rPr>
              <a:t>complianceservices@ksufoundation.org</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a:buNone/>
            </a:pPr>
            <a:endParaRPr lang="en-US" sz="1600" dirty="0"/>
          </a:p>
        </p:txBody>
      </p:sp>
    </p:spTree>
    <p:extLst>
      <p:ext uri="{BB962C8B-B14F-4D97-AF65-F5344CB8AC3E}">
        <p14:creationId xmlns:p14="http://schemas.microsoft.com/office/powerpoint/2010/main" val="157620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5DB7-ED80-AE25-276C-D32BDCB2AAB8}"/>
              </a:ext>
            </a:extLst>
          </p:cNvPr>
          <p:cNvSpPr>
            <a:spLocks noGrp="1"/>
          </p:cNvSpPr>
          <p:nvPr>
            <p:ph type="title"/>
          </p:nvPr>
        </p:nvSpPr>
        <p:spPr>
          <a:xfrm>
            <a:off x="766762" y="509587"/>
            <a:ext cx="10515600" cy="1325563"/>
          </a:xfrm>
        </p:spPr>
        <p:txBody>
          <a:bodyPr/>
          <a:lstStyle/>
          <a:p>
            <a:pPr algn="ctr"/>
            <a:r>
              <a:rPr lang="en-US" b="1" dirty="0">
                <a:latin typeface="Times New Roman" panose="02020603050405020304" pitchFamily="18" charset="0"/>
                <a:cs typeface="Times New Roman" panose="02020603050405020304" pitchFamily="18" charset="0"/>
              </a:rPr>
              <a:t>Awarding Timeline 2026-2027</a:t>
            </a:r>
          </a:p>
        </p:txBody>
      </p:sp>
      <p:sp>
        <p:nvSpPr>
          <p:cNvPr id="3" name="Content Placeholder 2">
            <a:extLst>
              <a:ext uri="{FF2B5EF4-FFF2-40B4-BE49-F238E27FC236}">
                <a16:creationId xmlns:a16="http://schemas.microsoft.com/office/drawing/2014/main" id="{20571F06-F24F-E1C8-35FF-BE7208C2C07A}"/>
              </a:ext>
            </a:extLst>
          </p:cNvPr>
          <p:cNvSpPr>
            <a:spLocks noGrp="1"/>
          </p:cNvSpPr>
          <p:nvPr>
            <p:ph idx="1"/>
          </p:nvPr>
        </p:nvSpPr>
        <p:spPr>
          <a:xfrm>
            <a:off x="209550" y="1657350"/>
            <a:ext cx="11630025" cy="4819650"/>
          </a:xfrm>
        </p:spPr>
        <p:txBody>
          <a:bodyPr>
            <a:normAutofit fontScale="92500" lnSpcReduction="20000"/>
          </a:bodyPr>
          <a:lstStyle/>
          <a:p>
            <a:pPr marL="0" indent="0">
              <a:buNone/>
            </a:pPr>
            <a:r>
              <a:rPr lang="en-US" sz="1800" b="1" dirty="0">
                <a:latin typeface="Times New Roman" panose="02020603050405020304" pitchFamily="18" charset="0"/>
                <a:cs typeface="Times New Roman" panose="02020603050405020304" pitchFamily="18" charset="0"/>
              </a:rPr>
              <a:t>Key Dates:</a:t>
            </a:r>
          </a:p>
          <a:p>
            <a:r>
              <a:rPr lang="en-US" sz="1500" dirty="0">
                <a:latin typeface="Times New Roman" panose="02020603050405020304" pitchFamily="18" charset="0"/>
                <a:cs typeface="Times New Roman" panose="02020603050405020304" pitchFamily="18" charset="0"/>
              </a:rPr>
              <a:t>12/1/25 —  College/Department priority deadline for freshmen; college/depts offering awards to new incoming freshmen, upload placeholder award to KSIS.</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2/1/26 —    University priority application deadline for incoming freshmen</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2/1/26 —    KSN priority application date for incoming freshmen</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3/15/26 —  KSN priority application date for incoming transfer/graduate/international students and continuing students</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3/15/26 —  Begin offering scholarships to continuing students</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5/1/26 —    University priority application deadline for incoming transfer students</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5/20/26 —  Spring 2026 Grades Post</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6/5/26 —    Deadline for Scholarship Administrators to upload CSV file for SFA</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6/12/26 —  Goal date for SFA to finalize awards in KSIS to be reflected on student bill</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6/17/26 —  Campus encumbers and submits placeholder funding source to SFA for incoming students if applicable</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6/24/26 —  Deadline for SFA to adjust student aid packages with new scholarships added prior to Fall 26 tuition assessment.</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6/30/26 —  KSN General/College applications close for 2026/2027</a:t>
            </a:r>
          </a:p>
          <a:p>
            <a:pPr>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7/6/26 —   Tuition billing available to students</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2026-2027 Spending goal is 90%</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80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8BBA-F0BF-5884-F476-3DAD32E56067}"/>
              </a:ext>
            </a:extLst>
          </p:cNvPr>
          <p:cNvSpPr>
            <a:spLocks noGrp="1"/>
          </p:cNvSpPr>
          <p:nvPr>
            <p:ph type="title"/>
          </p:nvPr>
        </p:nvSpPr>
        <p:spPr>
          <a:xfrm>
            <a:off x="609600" y="685800"/>
            <a:ext cx="10515600"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Awarding in KSN</a:t>
            </a:r>
          </a:p>
        </p:txBody>
      </p:sp>
      <p:sp>
        <p:nvSpPr>
          <p:cNvPr id="3" name="Content Placeholder 2">
            <a:extLst>
              <a:ext uri="{FF2B5EF4-FFF2-40B4-BE49-F238E27FC236}">
                <a16:creationId xmlns:a16="http://schemas.microsoft.com/office/drawing/2014/main" id="{C6A4E9BB-6F78-4ACA-988E-744846149AB6}"/>
              </a:ext>
            </a:extLst>
          </p:cNvPr>
          <p:cNvSpPr>
            <a:spLocks noGrp="1"/>
          </p:cNvSpPr>
          <p:nvPr>
            <p:ph idx="1"/>
          </p:nvPr>
        </p:nvSpPr>
        <p:spPr>
          <a:xfrm>
            <a:off x="609600" y="1752600"/>
            <a:ext cx="10515600" cy="4800600"/>
          </a:xfrm>
        </p:spPr>
        <p:txBody>
          <a:bodyPr>
            <a:normAutofit/>
          </a:bodyPr>
          <a:lstStyle/>
          <a:p>
            <a:r>
              <a:rPr lang="en-US" sz="1600" dirty="0">
                <a:latin typeface="Times New Roman" panose="02020603050405020304" pitchFamily="18" charset="0"/>
                <a:cs typeface="Times New Roman" panose="02020603050405020304" pitchFamily="18" charset="0"/>
              </a:rPr>
              <a:t>Scholarship awarding must take place in KSN</a:t>
            </a:r>
          </a:p>
          <a:p>
            <a:pPr lvl="1"/>
            <a:r>
              <a:rPr lang="en-US" sz="1600" dirty="0">
                <a:latin typeface="Times New Roman" panose="02020603050405020304" pitchFamily="18" charset="0"/>
                <a:cs typeface="Times New Roman" panose="02020603050405020304" pitchFamily="18" charset="0"/>
              </a:rPr>
              <a:t>Encumber students in the correct opportunity</a:t>
            </a:r>
          </a:p>
          <a:p>
            <a:pPr lvl="2">
              <a:buFont typeface="Courier New" panose="02070309020205020404" pitchFamily="49" charset="0"/>
              <a:buChar char="o"/>
            </a:pPr>
            <a:r>
              <a:rPr lang="en-US" sz="1600" b="1" dirty="0">
                <a:solidFill>
                  <a:srgbClr val="4E2584"/>
                </a:solidFill>
                <a:latin typeface="Times New Roman" panose="02020603050405020304" pitchFamily="18" charset="0"/>
                <a:cs typeface="Times New Roman" panose="02020603050405020304" pitchFamily="18" charset="0"/>
              </a:rPr>
              <a:t>AcadYr beg 2026</a:t>
            </a:r>
            <a:r>
              <a:rPr lang="en-US" sz="1600" dirty="0">
                <a:solidFill>
                  <a:srgbClr val="4E2584"/>
                </a:solidFill>
                <a:latin typeface="Times New Roman" panose="02020603050405020304" pitchFamily="18" charset="0"/>
                <a:cs typeface="Times New Roman" panose="02020603050405020304" pitchFamily="18" charset="0"/>
              </a:rPr>
              <a:t> (KSN) = Academic year 2026-2027 or AY27 (KSIS)</a:t>
            </a:r>
          </a:p>
          <a:p>
            <a:pPr lvl="2">
              <a:buFont typeface="Courier New" panose="02070309020205020404" pitchFamily="49" charset="0"/>
              <a:buChar char="o"/>
            </a:pPr>
            <a:r>
              <a:rPr lang="en-US" sz="1600" dirty="0">
                <a:solidFill>
                  <a:srgbClr val="4E2584"/>
                </a:solidFill>
                <a:latin typeface="Times New Roman" panose="02020603050405020304" pitchFamily="18" charset="0"/>
                <a:cs typeface="Times New Roman" panose="02020603050405020304" pitchFamily="18" charset="0"/>
              </a:rPr>
              <a:t>Awarding periods that apply: Fall 26, Fall 26/Spring 27, Spring 27 and Summer 27</a:t>
            </a:r>
          </a:p>
          <a:p>
            <a:pPr marL="0" lvl="2" indent="0">
              <a:buNone/>
            </a:pPr>
            <a:endParaRPr lang="en-US" sz="1600" dirty="0">
              <a:latin typeface="Times New Roman" panose="02020603050405020304" pitchFamily="18" charset="0"/>
              <a:cs typeface="Times New Roman" panose="02020603050405020304" pitchFamily="18" charset="0"/>
            </a:endParaRPr>
          </a:p>
          <a:p>
            <a:pPr marL="342900" lvl="2" indent="-342900"/>
            <a:r>
              <a:rPr lang="en-US" sz="1600" dirty="0">
                <a:latin typeface="Times New Roman" panose="02020603050405020304" pitchFamily="18" charset="0"/>
                <a:cs typeface="Times New Roman" panose="02020603050405020304" pitchFamily="18" charset="0"/>
              </a:rPr>
              <a:t>Importance for Encumbering in KSN:</a:t>
            </a:r>
          </a:p>
          <a:p>
            <a:pPr marL="800100" lvl="3" indent="-342900"/>
            <a:r>
              <a:rPr lang="en-US" sz="1600" dirty="0">
                <a:latin typeface="Times New Roman" panose="02020603050405020304" pitchFamily="18" charset="0"/>
                <a:cs typeface="Times New Roman" panose="02020603050405020304" pitchFamily="18" charset="0"/>
              </a:rPr>
              <a:t>Assist with analyzing the spending goal of 90% for 2026-2027</a:t>
            </a:r>
          </a:p>
          <a:p>
            <a:pPr marL="800100" lvl="3" indent="-342900"/>
            <a:r>
              <a:rPr lang="en-US" sz="1600" dirty="0">
                <a:latin typeface="Times New Roman" panose="02020603050405020304" pitchFamily="18" charset="0"/>
                <a:cs typeface="Times New Roman" panose="02020603050405020304" pitchFamily="18" charset="0"/>
              </a:rPr>
              <a:t>Guarantees the student qualifies</a:t>
            </a:r>
          </a:p>
          <a:p>
            <a:pPr marL="800100" lvl="3" indent="-342900"/>
            <a:r>
              <a:rPr lang="en-US" sz="1600" dirty="0">
                <a:latin typeface="Times New Roman" panose="02020603050405020304" pitchFamily="18" charset="0"/>
                <a:cs typeface="Times New Roman" panose="02020603050405020304" pitchFamily="18" charset="0"/>
              </a:rPr>
              <a:t>KSN keeps track of the amount left to award</a:t>
            </a:r>
          </a:p>
          <a:p>
            <a:pPr marL="800100" lvl="3" indent="-342900"/>
            <a:r>
              <a:rPr lang="en-US" sz="1600" dirty="0">
                <a:latin typeface="Times New Roman" panose="02020603050405020304" pitchFamily="18" charset="0"/>
                <a:cs typeface="Times New Roman" panose="02020603050405020304" pitchFamily="18" charset="0"/>
              </a:rPr>
              <a:t>Download/upload process to KSIS (no errors)</a:t>
            </a:r>
          </a:p>
          <a:p>
            <a:pPr marL="800100" lvl="3" indent="-342900"/>
            <a:r>
              <a:rPr lang="en-US" sz="1600" dirty="0">
                <a:latin typeface="Times New Roman" panose="02020603050405020304" pitchFamily="18" charset="0"/>
                <a:cs typeface="Times New Roman" panose="02020603050405020304" pitchFamily="18" charset="0"/>
              </a:rPr>
              <a:t>Gratitude Statement Process</a:t>
            </a:r>
          </a:p>
          <a:p>
            <a:pPr marL="457200" lvl="3" indent="0">
              <a:buNone/>
            </a:pPr>
            <a:endParaRPr lang="en-US" sz="1600" dirty="0">
              <a:latin typeface="Times New Roman" panose="02020603050405020304" pitchFamily="18" charset="0"/>
              <a:cs typeface="Times New Roman" panose="02020603050405020304" pitchFamily="18" charset="0"/>
            </a:endParaRPr>
          </a:p>
          <a:p>
            <a:pPr marL="342900" lvl="2" indent="-342900"/>
            <a:r>
              <a:rPr lang="en-US" sz="1600" dirty="0">
                <a:latin typeface="Times New Roman" panose="02020603050405020304" pitchFamily="18" charset="0"/>
                <a:cs typeface="Times New Roman" panose="02020603050405020304" pitchFamily="18" charset="0"/>
              </a:rPr>
              <a:t>Awarding amounts: the goal is for awards to be impactful.</a:t>
            </a:r>
            <a:endParaRPr lang="en-US" dirty="0"/>
          </a:p>
        </p:txBody>
      </p:sp>
    </p:spTree>
    <p:extLst>
      <p:ext uri="{BB962C8B-B14F-4D97-AF65-F5344CB8AC3E}">
        <p14:creationId xmlns:p14="http://schemas.microsoft.com/office/powerpoint/2010/main" val="149762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762000"/>
            <a:ext cx="10515600"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Awarding upload process</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609600" y="1828800"/>
            <a:ext cx="10515600" cy="4495800"/>
          </a:xfrm>
        </p:spPr>
        <p:txBody>
          <a:bodyPr vert="horz" lIns="91440" tIns="45720" rIns="91440" bIns="45720" rtlCol="0" anchor="t">
            <a:normAutofit/>
          </a:bodyPr>
          <a:lstStyle/>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Administrators can begin to submit awards for AY27 now.</a:t>
            </a:r>
          </a:p>
          <a:p>
            <a:pPr lvl="1"/>
            <a:r>
              <a:rPr lang="en-US" sz="2000" dirty="0">
                <a:latin typeface="Times New Roman" panose="02020603050405020304" pitchFamily="18" charset="0"/>
                <a:cs typeface="Times New Roman" panose="02020603050405020304" pitchFamily="18" charset="0"/>
              </a:rPr>
              <a:t>Notify SFA (Ryan Hernandez and Vanessa Flipse).</a:t>
            </a:r>
          </a:p>
          <a:p>
            <a:pPr lvl="1"/>
            <a:r>
              <a:rPr lang="en-US" sz="2000" dirty="0">
                <a:latin typeface="Times New Roman" panose="02020603050405020304" pitchFamily="18" charset="0"/>
                <a:cs typeface="Times New Roman" panose="02020603050405020304" pitchFamily="18" charset="0"/>
              </a:rPr>
              <a:t>Awards can still be submitted for AY26.</a:t>
            </a:r>
          </a:p>
          <a:p>
            <a:r>
              <a:rPr lang="en-US" sz="2400" dirty="0">
                <a:latin typeface="Times New Roman" panose="02020603050405020304" pitchFamily="18" charset="0"/>
                <a:cs typeface="Times New Roman" panose="02020603050405020304" pitchFamily="18" charset="0"/>
              </a:rPr>
              <a:t>Streamline upload process.</a:t>
            </a:r>
          </a:p>
          <a:p>
            <a:r>
              <a:rPr lang="en-US" sz="2400" dirty="0">
                <a:latin typeface="Times New Roman" panose="02020603050405020304" pitchFamily="18" charset="0"/>
                <a:cs typeface="Times New Roman" panose="02020603050405020304" pitchFamily="18" charset="0"/>
              </a:rPr>
              <a:t>Recording of the new process is integrated into the KSN – Scholarship Administrators Training Video. </a:t>
            </a:r>
          </a:p>
          <a:p>
            <a:r>
              <a:rPr lang="en-US" sz="2400" dirty="0">
                <a:latin typeface="Times New Roman" panose="02020603050405020304" pitchFamily="18" charset="0"/>
                <a:cs typeface="Times New Roman" panose="02020603050405020304" pitchFamily="18" charset="0"/>
              </a:rPr>
              <a:t>All awards MUST be encumbered in KSN prior to submitting award files to SFA.</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6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685800"/>
            <a:ext cx="10515600"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KSN Tips and Tricks</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609600" y="1752600"/>
            <a:ext cx="10515600" cy="4032504"/>
          </a:xfrm>
        </p:spPr>
        <p:txBody>
          <a:bodyPr>
            <a:normAutofit fontScale="70000" lnSpcReduction="20000"/>
          </a:bodyPr>
          <a:lstStyle/>
          <a:p>
            <a:r>
              <a:rPr lang="en-US" sz="2200" dirty="0">
                <a:latin typeface="Times New Roman" panose="02020603050405020304" pitchFamily="18" charset="0"/>
                <a:cs typeface="Times New Roman" panose="02020603050405020304" pitchFamily="18" charset="0"/>
              </a:rPr>
              <a:t>Encumbering in mass (award amount and award period must be the same)</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Grid views</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Needing to split award between Fall and Spring unequally</a:t>
            </a:r>
          </a:p>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Locating your appropriate opportunity when not presented in the search bar.</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Reasons students may not be in the pool:</a:t>
            </a:r>
          </a:p>
          <a:p>
            <a:pPr lvl="1"/>
            <a:r>
              <a:rPr lang="en-US" sz="2200" dirty="0">
                <a:latin typeface="Times New Roman" panose="02020603050405020304" pitchFamily="18" charset="0"/>
                <a:cs typeface="Times New Roman" panose="02020603050405020304" pitchFamily="18" charset="0"/>
              </a:rPr>
              <a:t>Students may not qualify.</a:t>
            </a:r>
          </a:p>
          <a:p>
            <a:pPr lvl="1"/>
            <a:r>
              <a:rPr lang="en-US" sz="2200" dirty="0">
                <a:latin typeface="Times New Roman" panose="02020603050405020304" pitchFamily="18" charset="0"/>
                <a:cs typeface="Times New Roman" panose="02020603050405020304" pitchFamily="18" charset="0"/>
              </a:rPr>
              <a:t>Late admit students driven by opportunity dates.</a:t>
            </a:r>
          </a:p>
          <a:p>
            <a:pPr lvl="2"/>
            <a:r>
              <a:rPr lang="en-US" sz="2200" dirty="0">
                <a:latin typeface="Times New Roman" panose="02020603050405020304" pitchFamily="18" charset="0"/>
                <a:cs typeface="Times New Roman" panose="02020603050405020304" pitchFamily="18" charset="0"/>
              </a:rPr>
              <a:t>Example: Opportunities closed on June 30 and a student is admitted after this date – they will need to be force-applied into the current opportunity.</a:t>
            </a:r>
          </a:p>
          <a:p>
            <a:pPr lvl="1"/>
            <a:r>
              <a:rPr lang="en-US" sz="2200" dirty="0">
                <a:latin typeface="Times New Roman" panose="02020603050405020304" pitchFamily="18" charset="0"/>
                <a:cs typeface="Times New Roman" panose="02020603050405020304" pitchFamily="18" charset="0"/>
              </a:rPr>
              <a:t>Need (FAFSA=No, Financial need statement=No). Students can still be forced applied. The ultimate decision is up to the University.</a:t>
            </a:r>
          </a:p>
          <a:p>
            <a:pPr lvl="1"/>
            <a:r>
              <a:rPr lang="en-US" sz="2200" dirty="0">
                <a:latin typeface="Times New Roman" panose="02020603050405020304" pitchFamily="18" charset="0"/>
                <a:cs typeface="Times New Roman" panose="02020603050405020304" pitchFamily="18" charset="0"/>
              </a:rPr>
              <a:t>College major change, etc.</a:t>
            </a:r>
          </a:p>
          <a:p>
            <a:endParaRPr lang="en-US" dirty="0"/>
          </a:p>
        </p:txBody>
      </p:sp>
    </p:spTree>
    <p:extLst>
      <p:ext uri="{BB962C8B-B14F-4D97-AF65-F5344CB8AC3E}">
        <p14:creationId xmlns:p14="http://schemas.microsoft.com/office/powerpoint/2010/main" val="230230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685800"/>
            <a:ext cx="10515600"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KSN Tips and Tricks continued</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609600" y="1752600"/>
            <a:ext cx="10515600" cy="222885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Portfolio and Opportunity Details Tab (Fund Information section)</a:t>
            </a:r>
          </a:p>
          <a:p>
            <a:r>
              <a:rPr lang="en-US" sz="2000" dirty="0">
                <a:latin typeface="Times New Roman" panose="02020603050405020304" pitchFamily="18" charset="0"/>
                <a:cs typeface="Times New Roman" panose="02020603050405020304" pitchFamily="18" charset="0"/>
              </a:rPr>
              <a:t>MOUs are uploaded in KSN</a:t>
            </a:r>
          </a:p>
          <a:p>
            <a:r>
              <a:rPr lang="en-US" sz="2000" dirty="0">
                <a:latin typeface="Times New Roman" panose="02020603050405020304" pitchFamily="18" charset="0"/>
                <a:cs typeface="Times New Roman" panose="02020603050405020304" pitchFamily="18" charset="0"/>
              </a:rPr>
              <a:t>Considerations are criteria in the MOU that can’t be built as a qualification i.e. protected class.</a:t>
            </a:r>
          </a:p>
          <a:p>
            <a:r>
              <a:rPr lang="en-US" sz="2000" dirty="0">
                <a:latin typeface="Times New Roman" panose="02020603050405020304" pitchFamily="18" charset="0"/>
                <a:cs typeface="Times New Roman" panose="02020603050405020304" pitchFamily="18" charset="0"/>
              </a:rPr>
              <a:t>Look at the MOU</a:t>
            </a:r>
          </a:p>
        </p:txBody>
      </p:sp>
      <p:pic>
        <p:nvPicPr>
          <p:cNvPr id="5" name="Picture 4">
            <a:extLst>
              <a:ext uri="{FF2B5EF4-FFF2-40B4-BE49-F238E27FC236}">
                <a16:creationId xmlns:a16="http://schemas.microsoft.com/office/drawing/2014/main" id="{12D98A1D-989A-B106-732F-22FE386E5933}"/>
              </a:ext>
            </a:extLst>
          </p:cNvPr>
          <p:cNvPicPr>
            <a:picLocks noChangeAspect="1"/>
          </p:cNvPicPr>
          <p:nvPr/>
        </p:nvPicPr>
        <p:blipFill>
          <a:blip r:embed="rId3"/>
          <a:stretch>
            <a:fillRect/>
          </a:stretch>
        </p:blipFill>
        <p:spPr>
          <a:xfrm>
            <a:off x="609600" y="3876675"/>
            <a:ext cx="11450461" cy="2295525"/>
          </a:xfrm>
          <a:prstGeom prst="rect">
            <a:avLst/>
          </a:prstGeom>
        </p:spPr>
      </p:pic>
    </p:spTree>
    <p:extLst>
      <p:ext uri="{BB962C8B-B14F-4D97-AF65-F5344CB8AC3E}">
        <p14:creationId xmlns:p14="http://schemas.microsoft.com/office/powerpoint/2010/main" val="227320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4F28-C31D-6524-8CAF-AE33DE28477B}"/>
              </a:ext>
            </a:extLst>
          </p:cNvPr>
          <p:cNvSpPr>
            <a:spLocks noGrp="1"/>
          </p:cNvSpPr>
          <p:nvPr>
            <p:ph type="title"/>
          </p:nvPr>
        </p:nvSpPr>
        <p:spPr>
          <a:xfrm>
            <a:off x="638273" y="762000"/>
            <a:ext cx="10915454" cy="1143000"/>
          </a:xfrm>
        </p:spPr>
        <p:txBody>
          <a:bodyPr>
            <a:normAutofit fontScale="90000"/>
          </a:bodyPr>
          <a:lstStyle/>
          <a:p>
            <a:pPr algn="ctr"/>
            <a:r>
              <a:rPr lang="en-US" sz="5400" b="1" dirty="0">
                <a:latin typeface="Times New Roman" panose="02020603050405020304" pitchFamily="18" charset="0"/>
                <a:cs typeface="Times New Roman" panose="02020603050405020304" pitchFamily="18" charset="0"/>
              </a:rPr>
              <a:t>Post-Acceptance | Thank You Letters</a:t>
            </a:r>
          </a:p>
        </p:txBody>
      </p:sp>
      <p:sp>
        <p:nvSpPr>
          <p:cNvPr id="3" name="Content Placeholder 2">
            <a:extLst>
              <a:ext uri="{FF2B5EF4-FFF2-40B4-BE49-F238E27FC236}">
                <a16:creationId xmlns:a16="http://schemas.microsoft.com/office/drawing/2014/main" id="{299926AA-2D06-7A58-EB53-B5BA03BACC12}"/>
              </a:ext>
            </a:extLst>
          </p:cNvPr>
          <p:cNvSpPr>
            <a:spLocks noGrp="1"/>
          </p:cNvSpPr>
          <p:nvPr>
            <p:ph idx="1"/>
          </p:nvPr>
        </p:nvSpPr>
        <p:spPr>
          <a:xfrm>
            <a:off x="638273" y="1791878"/>
            <a:ext cx="8821648" cy="2110819"/>
          </a:xfrm>
        </p:spPr>
        <p:txBody>
          <a:bodyPr>
            <a:noAutofit/>
          </a:bodyPr>
          <a:lstStyle/>
          <a:p>
            <a:r>
              <a:rPr lang="en-US" sz="1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KSU Foundation manages thank-</a:t>
            </a:r>
            <a:r>
              <a:rPr lang="en-US" sz="1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yous</a:t>
            </a:r>
            <a:r>
              <a:rPr lang="en-US" sz="1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for ALL funds. </a:t>
            </a:r>
          </a:p>
          <a:p>
            <a:r>
              <a:rPr lang="en-US" sz="1800" b="1" dirty="0">
                <a:latin typeface="Times New Roman" panose="02020603050405020304" pitchFamily="18" charset="0"/>
                <a:ea typeface="Times New Roman" panose="02020603050405020304" pitchFamily="18" charset="0"/>
                <a:cs typeface="Times New Roman" panose="02020603050405020304" pitchFamily="18" charset="0"/>
              </a:rPr>
              <a:t>Post-Acceptance Notification: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p>
          <a:p>
            <a:pPr lvl="1"/>
            <a:r>
              <a:rPr lang="en-US" sz="1400" dirty="0">
                <a:latin typeface="Times New Roman" panose="02020603050405020304" pitchFamily="18" charset="0"/>
                <a:ea typeface="Times New Roman" panose="02020603050405020304" pitchFamily="18" charset="0"/>
                <a:cs typeface="Times New Roman" panose="02020603050405020304" pitchFamily="18" charset="0"/>
              </a:rPr>
              <a:t>Triggered upon “accepted” category, students receive an e-mail and will see it on their KSN dashboard. Regular reminders are also sent.</a:t>
            </a:r>
            <a:endParaRPr lang="en-US" sz="1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Processing: </a:t>
            </a:r>
          </a:p>
          <a:p>
            <a:pPr lvl="1"/>
            <a:r>
              <a:rPr lang="en-US" sz="1400" dirty="0">
                <a:latin typeface="Times New Roman" panose="02020603050405020304" pitchFamily="18" charset="0"/>
                <a:cs typeface="Times New Roman" panose="02020603050405020304" pitchFamily="18" charset="0"/>
              </a:rPr>
              <a:t>KSU Foundation merges and proofs student responses into template. </a:t>
            </a:r>
          </a:p>
          <a:p>
            <a:pPr lvl="1"/>
            <a:r>
              <a:rPr lang="en-US" sz="1400" dirty="0">
                <a:latin typeface="Times New Roman" panose="02020603050405020304" pitchFamily="18" charset="0"/>
                <a:cs typeface="Times New Roman" panose="02020603050405020304" pitchFamily="18" charset="0"/>
              </a:rPr>
              <a:t>Donors receive letters throughout the academic year, and an annual recipient report is sent to donors in May.</a:t>
            </a:r>
          </a:p>
        </p:txBody>
      </p:sp>
      <p:sp>
        <p:nvSpPr>
          <p:cNvPr id="6" name="Content Placeholder 2">
            <a:extLst>
              <a:ext uri="{FF2B5EF4-FFF2-40B4-BE49-F238E27FC236}">
                <a16:creationId xmlns:a16="http://schemas.microsoft.com/office/drawing/2014/main" id="{373375DA-5EE0-97E4-AC00-5D990B92F305}"/>
              </a:ext>
            </a:extLst>
          </p:cNvPr>
          <p:cNvSpPr txBox="1">
            <a:spLocks/>
          </p:cNvSpPr>
          <p:nvPr/>
        </p:nvSpPr>
        <p:spPr>
          <a:xfrm>
            <a:off x="638273" y="3902697"/>
            <a:ext cx="11115381" cy="2761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latin typeface="Times New Roman" panose="02020603050405020304" pitchFamily="18" charset="0"/>
                <a:cs typeface="Times New Roman" panose="02020603050405020304" pitchFamily="18" charset="0"/>
              </a:rPr>
              <a:t>How can scholarship administrators help?</a:t>
            </a:r>
          </a:p>
          <a:p>
            <a:r>
              <a:rPr lang="en-US" sz="1800" b="1" dirty="0">
                <a:latin typeface="Times New Roman" panose="02020603050405020304" pitchFamily="18" charset="0"/>
                <a:cs typeface="Times New Roman" panose="02020603050405020304" pitchFamily="18" charset="0"/>
              </a:rPr>
              <a:t>Communication: </a:t>
            </a:r>
          </a:p>
          <a:p>
            <a:pPr lvl="1"/>
            <a:r>
              <a:rPr lang="en-US" sz="1400" dirty="0">
                <a:latin typeface="Times New Roman" panose="02020603050405020304" pitchFamily="18" charset="0"/>
                <a:cs typeface="Times New Roman" panose="02020603050405020304" pitchFamily="18" charset="0"/>
              </a:rPr>
              <a:t>Inform students they’ll be prompted to fill out post-acceptance forms. Thank-you letters can’t be processed unless the student hits “submit”. </a:t>
            </a:r>
          </a:p>
          <a:p>
            <a:r>
              <a:rPr lang="en-US" sz="1800" b="1" dirty="0">
                <a:latin typeface="Times New Roman" panose="02020603050405020304" pitchFamily="18" charset="0"/>
                <a:cs typeface="Times New Roman" panose="02020603050405020304" pitchFamily="18" charset="0"/>
              </a:rPr>
              <a:t>Autofill option: </a:t>
            </a:r>
          </a:p>
          <a:p>
            <a:pPr lvl="1"/>
            <a:r>
              <a:rPr lang="en-US" sz="1400" dirty="0">
                <a:latin typeface="Times New Roman" panose="02020603050405020304" pitchFamily="18" charset="0"/>
                <a:cs typeface="Times New Roman" panose="02020603050405020304" pitchFamily="18" charset="0"/>
              </a:rPr>
              <a:t>Students with multiple scholarships can autofill answers. Specific information on a fund will be copied to all scholarships. Encourage students to double-check and edit as needed.</a:t>
            </a:r>
          </a:p>
          <a:p>
            <a:r>
              <a:rPr lang="en-US" sz="1800" b="1" dirty="0">
                <a:latin typeface="Times New Roman" panose="02020603050405020304" pitchFamily="18" charset="0"/>
                <a:cs typeface="Times New Roman" panose="02020603050405020304" pitchFamily="18" charset="0"/>
              </a:rPr>
              <a:t>Questions? </a:t>
            </a:r>
          </a:p>
          <a:p>
            <a:pPr lvl="1"/>
            <a:r>
              <a:rPr lang="en-US" sz="1400" dirty="0">
                <a:latin typeface="Times New Roman" panose="02020603050405020304" pitchFamily="18" charset="0"/>
                <a:cs typeface="Times New Roman" panose="02020603050405020304" pitchFamily="18" charset="0"/>
              </a:rPr>
              <a:t>Administrators: E-mail </a:t>
            </a:r>
            <a:r>
              <a:rPr lang="en-US" sz="1400" dirty="0">
                <a:latin typeface="Times New Roman" panose="02020603050405020304" pitchFamily="18" charset="0"/>
                <a:cs typeface="Times New Roman" panose="02020603050405020304" pitchFamily="18" charset="0"/>
                <a:hlinkClick r:id="rId3"/>
              </a:rPr>
              <a:t>deandraw@ksufoundation.org</a:t>
            </a:r>
            <a:r>
              <a:rPr lang="en-US" sz="1400" dirty="0">
                <a:latin typeface="Times New Roman" panose="02020603050405020304" pitchFamily="18" charset="0"/>
                <a:cs typeface="Times New Roman" panose="02020603050405020304" pitchFamily="18" charset="0"/>
              </a:rPr>
              <a:t> or call (785) 775-2031</a:t>
            </a:r>
          </a:p>
          <a:p>
            <a:pPr lvl="1"/>
            <a:r>
              <a:rPr lang="en-US" sz="1400" dirty="0">
                <a:latin typeface="Times New Roman" panose="02020603050405020304" pitchFamily="18" charset="0"/>
                <a:cs typeface="Times New Roman" panose="02020603050405020304" pitchFamily="18" charset="0"/>
              </a:rPr>
              <a:t>Students: E-mail </a:t>
            </a:r>
            <a:r>
              <a:rPr lang="en-US" sz="1400" dirty="0">
                <a:latin typeface="Times New Roman" panose="02020603050405020304" pitchFamily="18" charset="0"/>
                <a:cs typeface="Times New Roman" panose="02020603050405020304" pitchFamily="18" charset="0"/>
                <a:hlinkClick r:id="rId4"/>
              </a:rPr>
              <a:t>scholarships@ksufoundation.org</a:t>
            </a:r>
            <a:endParaRPr lang="en-US"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3BFAA8B-6B61-9745-0CD3-93FEB65B2946}"/>
              </a:ext>
            </a:extLst>
          </p:cNvPr>
          <p:cNvPicPr>
            <a:picLocks noChangeAspect="1"/>
          </p:cNvPicPr>
          <p:nvPr/>
        </p:nvPicPr>
        <p:blipFill>
          <a:blip r:embed="rId5"/>
          <a:stretch>
            <a:fillRect/>
          </a:stretch>
        </p:blipFill>
        <p:spPr>
          <a:xfrm>
            <a:off x="9359958" y="1705356"/>
            <a:ext cx="2293733" cy="2761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3242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609600"/>
            <a:ext cx="10515600" cy="1325563"/>
          </a:xfrm>
        </p:spPr>
        <p:txBody>
          <a:bodyPr>
            <a:normAutofit fontScale="90000"/>
          </a:bodyPr>
          <a:lstStyle/>
          <a:p>
            <a:pPr algn="ctr"/>
            <a:r>
              <a:rPr lang="en-US" sz="5400" b="1" dirty="0">
                <a:latin typeface="Times New Roman" panose="02020603050405020304" pitchFamily="18" charset="0"/>
                <a:cs typeface="Times New Roman" panose="02020603050405020304" pitchFamily="18" charset="0"/>
              </a:rPr>
              <a:t>New awarding management system</a:t>
            </a:r>
          </a:p>
        </p:txBody>
      </p:sp>
      <p:sp>
        <p:nvSpPr>
          <p:cNvPr id="6" name="Content Placeholder 5">
            <a:extLst>
              <a:ext uri="{FF2B5EF4-FFF2-40B4-BE49-F238E27FC236}">
                <a16:creationId xmlns:a16="http://schemas.microsoft.com/office/drawing/2014/main" id="{24C51677-980B-8DAA-0319-865448842C7A}"/>
              </a:ext>
            </a:extLst>
          </p:cNvPr>
          <p:cNvSpPr>
            <a:spLocks noGrp="1"/>
          </p:cNvSpPr>
          <p:nvPr>
            <p:ph idx="1"/>
          </p:nvPr>
        </p:nvSpPr>
        <p:spPr/>
        <p:txBody>
          <a:bodyPr/>
          <a:lstStyle/>
          <a:p>
            <a:r>
              <a:rPr lang="en-US" dirty="0"/>
              <a:t>Timeline</a:t>
            </a:r>
          </a:p>
          <a:p>
            <a:pPr lvl="1"/>
            <a:r>
              <a:rPr lang="en-US" dirty="0"/>
              <a:t>3/16/26 — Next-Gen (NG) scholarship manager implementation begins</a:t>
            </a:r>
          </a:p>
          <a:p>
            <a:pPr lvl="1"/>
            <a:r>
              <a:rPr lang="en-US" dirty="0"/>
              <a:t>4/1/26 —   Review of college-specific/conditional KSN applications due</a:t>
            </a:r>
          </a:p>
          <a:p>
            <a:pPr lvl="1"/>
            <a:r>
              <a:rPr lang="en-US" dirty="0"/>
              <a:t>7/21/26 — Scholarship Admin training in NG begins</a:t>
            </a:r>
          </a:p>
          <a:p>
            <a:pPr lvl="1"/>
            <a:r>
              <a:rPr lang="en-US" dirty="0"/>
              <a:t>8/18/26 — NG scholarship manager goes live</a:t>
            </a:r>
          </a:p>
          <a:p>
            <a:r>
              <a:rPr lang="en-US" dirty="0"/>
              <a:t>Blackbaud Award Management contract ends on February 7, 2027.</a:t>
            </a:r>
          </a:p>
          <a:p>
            <a:pPr lvl="1"/>
            <a:r>
              <a:rPr lang="en-US" dirty="0"/>
              <a:t>2/1/27 —   Deadline for college/depts to encumber all AY26/AcadYr beg 2026 awards in KSN</a:t>
            </a:r>
          </a:p>
        </p:txBody>
      </p:sp>
    </p:spTree>
    <p:extLst>
      <p:ext uri="{BB962C8B-B14F-4D97-AF65-F5344CB8AC3E}">
        <p14:creationId xmlns:p14="http://schemas.microsoft.com/office/powerpoint/2010/main" val="259040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400D1-277C-8C40-C8B3-B55EBD65E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ABC89-19F2-C0B2-EB69-38A0857FD79D}"/>
              </a:ext>
            </a:extLst>
          </p:cNvPr>
          <p:cNvSpPr>
            <a:spLocks noGrp="1"/>
          </p:cNvSpPr>
          <p:nvPr>
            <p:ph type="title"/>
          </p:nvPr>
        </p:nvSpPr>
        <p:spPr>
          <a:xfrm>
            <a:off x="609600" y="609600"/>
            <a:ext cx="10515600"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Contacts</a:t>
            </a:r>
          </a:p>
        </p:txBody>
      </p:sp>
      <p:sp>
        <p:nvSpPr>
          <p:cNvPr id="3" name="Content Placeholder 2">
            <a:extLst>
              <a:ext uri="{FF2B5EF4-FFF2-40B4-BE49-F238E27FC236}">
                <a16:creationId xmlns:a16="http://schemas.microsoft.com/office/drawing/2014/main" id="{43F2E7DC-E05E-B9E6-988F-693F948F9975}"/>
              </a:ext>
            </a:extLst>
          </p:cNvPr>
          <p:cNvSpPr>
            <a:spLocks noGrp="1"/>
          </p:cNvSpPr>
          <p:nvPr>
            <p:ph idx="1"/>
          </p:nvPr>
        </p:nvSpPr>
        <p:spPr>
          <a:xfrm>
            <a:off x="6210300" y="1907023"/>
            <a:ext cx="4343400" cy="4343400"/>
          </a:xfrm>
          <a:ln w="12700">
            <a:solidFill>
              <a:srgbClr val="4E2584"/>
            </a:solidFill>
          </a:ln>
        </p:spPr>
        <p:txBody>
          <a:bodyPr>
            <a:normAutofit/>
          </a:bodyPr>
          <a:lstStyle/>
          <a:p>
            <a:pPr marL="0" indent="0">
              <a:buNone/>
            </a:pPr>
            <a:r>
              <a:rPr lang="en-US" sz="2400" b="1" u="sng" dirty="0">
                <a:solidFill>
                  <a:srgbClr val="4E2584"/>
                </a:solidFill>
                <a:latin typeface="Times New Roman" panose="02020603050405020304" pitchFamily="18" charset="0"/>
                <a:cs typeface="Times New Roman" panose="02020603050405020304" pitchFamily="18" charset="0"/>
              </a:rPr>
              <a:t>KSUF Staff</a:t>
            </a:r>
          </a:p>
          <a:p>
            <a:pPr marL="0" indent="0">
              <a:buNone/>
            </a:pPr>
            <a:r>
              <a:rPr lang="en-US" sz="2000" dirty="0">
                <a:latin typeface="Times New Roman" panose="02020603050405020304" pitchFamily="18" charset="0"/>
                <a:cs typeface="Times New Roman" panose="02020603050405020304" pitchFamily="18" charset="0"/>
              </a:rPr>
              <a:t>Email: </a:t>
            </a:r>
          </a:p>
          <a:p>
            <a:pPr marL="0" indent="0">
              <a:buNone/>
            </a:pPr>
            <a:r>
              <a:rPr lang="en-US" sz="2000" dirty="0">
                <a:latin typeface="Times New Roman" panose="02020603050405020304" pitchFamily="18" charset="0"/>
                <a:cs typeface="Times New Roman" panose="02020603050405020304" pitchFamily="18" charset="0"/>
                <a:hlinkClick r:id="rId3"/>
              </a:rPr>
              <a:t>complianceservices@ksufoundation.org</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Questions on: </a:t>
            </a:r>
          </a:p>
          <a:p>
            <a:pPr marL="0" indent="0">
              <a:buNone/>
            </a:pPr>
            <a:r>
              <a:rPr lang="en-US" sz="2000" dirty="0">
                <a:latin typeface="Times New Roman" panose="02020603050405020304" pitchFamily="18" charset="0"/>
                <a:cs typeface="Times New Roman" panose="02020603050405020304" pitchFamily="18" charset="0"/>
              </a:rPr>
              <a:t>MOUs/Qualifications</a:t>
            </a:r>
          </a:p>
          <a:p>
            <a:pPr marL="0" indent="0">
              <a:buNone/>
            </a:pPr>
            <a:r>
              <a:rPr lang="en-US" sz="2000" dirty="0">
                <a:latin typeface="Times New Roman" panose="02020603050405020304" pitchFamily="18" charset="0"/>
                <a:cs typeface="Times New Roman" panose="02020603050405020304" pitchFamily="18" charset="0"/>
              </a:rPr>
              <a:t>Projection balances</a:t>
            </a:r>
          </a:p>
          <a:p>
            <a:pPr marL="0" indent="0">
              <a:buNone/>
            </a:pPr>
            <a:r>
              <a:rPr lang="en-US" sz="2000" dirty="0">
                <a:latin typeface="Times New Roman" panose="02020603050405020304" pitchFamily="18" charset="0"/>
                <a:cs typeface="Times New Roman" panose="02020603050405020304" pitchFamily="18" charset="0"/>
              </a:rPr>
              <a:t>Spending goal or analysis</a:t>
            </a:r>
          </a:p>
          <a:p>
            <a:pPr marL="0" indent="0">
              <a:buNone/>
            </a:pPr>
            <a:r>
              <a:rPr lang="en-US" sz="2000" dirty="0">
                <a:latin typeface="Times New Roman" panose="02020603050405020304" pitchFamily="18" charset="0"/>
                <a:cs typeface="Times New Roman" panose="02020603050405020304" pitchFamily="18" charset="0"/>
              </a:rPr>
              <a:t>Negative balances</a:t>
            </a:r>
          </a:p>
          <a:p>
            <a:pPr marL="0" indent="0">
              <a:buNone/>
            </a:pPr>
            <a:r>
              <a:rPr lang="en-US" sz="2000" dirty="0">
                <a:latin typeface="Times New Roman" panose="02020603050405020304" pitchFamily="18" charset="0"/>
                <a:cs typeface="Times New Roman" panose="02020603050405020304" pitchFamily="18" charset="0"/>
              </a:rPr>
              <a:t> </a:t>
            </a:r>
          </a:p>
        </p:txBody>
      </p:sp>
      <p:sp>
        <p:nvSpPr>
          <p:cNvPr id="4" name="Content Placeholder 2">
            <a:extLst>
              <a:ext uri="{FF2B5EF4-FFF2-40B4-BE49-F238E27FC236}">
                <a16:creationId xmlns:a16="http://schemas.microsoft.com/office/drawing/2014/main" id="{9D0CB4FD-E212-2FEA-0FE4-D5FC9B282A72}"/>
              </a:ext>
            </a:extLst>
          </p:cNvPr>
          <p:cNvSpPr txBox="1">
            <a:spLocks/>
          </p:cNvSpPr>
          <p:nvPr/>
        </p:nvSpPr>
        <p:spPr>
          <a:xfrm>
            <a:off x="1295400" y="1938041"/>
            <a:ext cx="4343400" cy="4342862"/>
          </a:xfrm>
          <a:prstGeom prst="rect">
            <a:avLst/>
          </a:prstGeom>
          <a:ln w="19050">
            <a:solidFill>
              <a:srgbClr val="4E2584"/>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u="sng" dirty="0">
                <a:solidFill>
                  <a:srgbClr val="4E2584"/>
                </a:solidFill>
                <a:latin typeface="Times New Roman" panose="02020603050405020304" pitchFamily="18" charset="0"/>
                <a:cs typeface="Times New Roman" panose="02020603050405020304" pitchFamily="18" charset="0"/>
              </a:rPr>
              <a:t>SFA Staff</a:t>
            </a:r>
          </a:p>
          <a:p>
            <a:pPr marL="0" indent="0">
              <a:buFont typeface="Arial"/>
              <a:buNone/>
            </a:pPr>
            <a:r>
              <a:rPr lang="en-US" sz="2000" dirty="0">
                <a:latin typeface="Times New Roman" panose="02020603050405020304" pitchFamily="18" charset="0"/>
                <a:cs typeface="Times New Roman" panose="02020603050405020304" pitchFamily="18" charset="0"/>
              </a:rPr>
              <a:t>Vanessa Flipse: </a:t>
            </a:r>
            <a:r>
              <a:rPr lang="en-US" sz="2000" dirty="0">
                <a:latin typeface="Times New Roman" panose="02020603050405020304" pitchFamily="18" charset="0"/>
                <a:cs typeface="Times New Roman" panose="02020603050405020304" pitchFamily="18" charset="0"/>
                <a:hlinkClick r:id="rId4"/>
              </a:rPr>
              <a:t>vanessas@ksu.edu</a:t>
            </a:r>
            <a:r>
              <a:rPr lang="en-US" sz="2000" dirty="0">
                <a:latin typeface="Times New Roman" panose="02020603050405020304" pitchFamily="18" charset="0"/>
                <a:cs typeface="Times New Roman" panose="02020603050405020304" pitchFamily="18" charset="0"/>
              </a:rPr>
              <a:t> </a:t>
            </a:r>
          </a:p>
          <a:p>
            <a:pPr marL="0" indent="0">
              <a:buFont typeface="Arial"/>
              <a:buNone/>
            </a:pPr>
            <a:r>
              <a:rPr lang="en-US" sz="2000" dirty="0">
                <a:latin typeface="Times New Roman" panose="02020603050405020304" pitchFamily="18" charset="0"/>
                <a:cs typeface="Times New Roman" panose="02020603050405020304" pitchFamily="18" charset="0"/>
              </a:rPr>
              <a:t>Ryan Hernandez </a:t>
            </a:r>
            <a:r>
              <a:rPr lang="en-US" sz="2000" dirty="0">
                <a:latin typeface="Times New Roman" panose="02020603050405020304" pitchFamily="18" charset="0"/>
                <a:cs typeface="Times New Roman" panose="02020603050405020304" pitchFamily="18" charset="0"/>
                <a:hlinkClick r:id="rId5"/>
              </a:rPr>
              <a:t>rhernan@ksu.edu</a:t>
            </a:r>
            <a:r>
              <a:rPr lang="en-US" sz="2000" dirty="0">
                <a:latin typeface="Times New Roman" panose="02020603050405020304" pitchFamily="18" charset="0"/>
                <a:cs typeface="Times New Roman" panose="02020603050405020304" pitchFamily="18" charset="0"/>
              </a:rPr>
              <a:t> </a:t>
            </a:r>
          </a:p>
          <a:p>
            <a:pPr marL="0" indent="0">
              <a:buFont typeface="Arial"/>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Questions on: </a:t>
            </a:r>
          </a:p>
          <a:p>
            <a:pPr marL="0" indent="0">
              <a:buFont typeface="Arial"/>
              <a:buNone/>
            </a:pPr>
            <a:r>
              <a:rPr lang="en-US" sz="2000" dirty="0">
                <a:latin typeface="Times New Roman" panose="02020603050405020304" pitchFamily="18" charset="0"/>
                <a:cs typeface="Times New Roman" panose="02020603050405020304" pitchFamily="18" charset="0"/>
              </a:rPr>
              <a:t>KSN/KSIS related questions including training. </a:t>
            </a:r>
          </a:p>
          <a:p>
            <a:pPr marL="0" indent="0">
              <a:buFont typeface="Arial"/>
              <a:buNone/>
            </a:pPr>
            <a:endParaRPr lang="en-US" sz="2000" dirty="0">
              <a:latin typeface="Times New Roman" panose="02020603050405020304" pitchFamily="18" charset="0"/>
              <a:cs typeface="Times New Roman" panose="02020603050405020304" pitchFamily="18" charset="0"/>
            </a:endParaRPr>
          </a:p>
          <a:p>
            <a:pPr marL="0" indent="0">
              <a:buFont typeface="Arial"/>
              <a:buNone/>
            </a:pPr>
            <a:r>
              <a:rPr lang="en-US" sz="2000" dirty="0">
                <a:latin typeface="Times New Roman" panose="02020603050405020304" pitchFamily="18" charset="0"/>
                <a:cs typeface="Times New Roman" panose="02020603050405020304" pitchFamily="18" charset="0"/>
              </a:rPr>
              <a:t>Both SFA and KSUF will continue to collaborate. </a:t>
            </a:r>
          </a:p>
        </p:txBody>
      </p:sp>
    </p:spTree>
    <p:extLst>
      <p:ext uri="{BB962C8B-B14F-4D97-AF65-F5344CB8AC3E}">
        <p14:creationId xmlns:p14="http://schemas.microsoft.com/office/powerpoint/2010/main" val="27509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407-0927-1B4C-E058-934D9ABFA245}"/>
              </a:ext>
            </a:extLst>
          </p:cNvPr>
          <p:cNvSpPr>
            <a:spLocks noGrp="1"/>
          </p:cNvSpPr>
          <p:nvPr>
            <p:ph type="title"/>
          </p:nvPr>
        </p:nvSpPr>
        <p:spPr>
          <a:xfrm>
            <a:off x="609600" y="609600"/>
            <a:ext cx="10515600"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9198B237-D2F0-7A35-CD86-1421600F4518}"/>
              </a:ext>
            </a:extLst>
          </p:cNvPr>
          <p:cNvSpPr>
            <a:spLocks noGrp="1"/>
          </p:cNvSpPr>
          <p:nvPr>
            <p:ph idx="1"/>
          </p:nvPr>
        </p:nvSpPr>
        <p:spPr>
          <a:xfrm>
            <a:off x="381000" y="1600200"/>
            <a:ext cx="11353800" cy="5029200"/>
          </a:xfrm>
        </p:spPr>
        <p:txBody>
          <a:bodyPr>
            <a:normAutofit lnSpcReduction="10000"/>
          </a:bodyPr>
          <a:lstStyle/>
          <a:p>
            <a:r>
              <a:rPr lang="en-US" sz="1750" dirty="0">
                <a:latin typeface="Times New Roman" panose="02020603050405020304" pitchFamily="18" charset="0"/>
                <a:cs typeface="Times New Roman" panose="02020603050405020304" pitchFamily="18" charset="0"/>
              </a:rPr>
              <a:t>Information on SFA’s website regarding KSN: </a:t>
            </a:r>
          </a:p>
          <a:p>
            <a:pPr marL="227013" indent="0">
              <a:buNone/>
            </a:pPr>
            <a:r>
              <a:rPr lang="en-US" sz="1750" dirty="0">
                <a:latin typeface="Times New Roman" panose="02020603050405020304" pitchFamily="18" charset="0"/>
                <a:cs typeface="Times New Roman" panose="02020603050405020304" pitchFamily="18" charset="0"/>
                <a:hlinkClick r:id="rId3"/>
              </a:rPr>
              <a:t>https://www.k-state.edu/sfa/scholarships-aid/scholarships/ksn/</a:t>
            </a:r>
            <a:r>
              <a:rPr lang="en-US" sz="1750" dirty="0">
                <a:latin typeface="Times New Roman" panose="02020603050405020304" pitchFamily="18" charset="0"/>
                <a:cs typeface="Times New Roman" panose="02020603050405020304" pitchFamily="18" charset="0"/>
              </a:rPr>
              <a:t> </a:t>
            </a:r>
          </a:p>
          <a:p>
            <a:pPr marL="227013" indent="0">
              <a:buNone/>
            </a:pPr>
            <a:endParaRPr lang="en-US" sz="1750" dirty="0">
              <a:latin typeface="Times New Roman" panose="02020603050405020304" pitchFamily="18" charset="0"/>
              <a:cs typeface="Times New Roman" panose="02020603050405020304" pitchFamily="18" charset="0"/>
            </a:endParaRPr>
          </a:p>
          <a:p>
            <a:r>
              <a:rPr lang="en-US" sz="1750" dirty="0">
                <a:latin typeface="Times New Roman" panose="02020603050405020304" pitchFamily="18" charset="0"/>
                <a:cs typeface="Times New Roman" panose="02020603050405020304" pitchFamily="18" charset="0"/>
              </a:rPr>
              <a:t>Scholarship Administrator Training videos including Awarding Upload process</a:t>
            </a:r>
          </a:p>
          <a:p>
            <a:pPr marL="0" indent="227013">
              <a:buNone/>
            </a:pPr>
            <a:r>
              <a:rPr lang="en-US" sz="1750" u="sng"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hlinkClick r:id="rId4"/>
              </a:rPr>
              <a:t>https://www.youtube.com/playlist?list=PL2iHWZCTCJzFOwmW9yzD1Bw4RrHiORhL9</a:t>
            </a:r>
            <a:endParaRPr lang="en-US" sz="1750" u="sng"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indent="227013">
              <a:buNone/>
            </a:pPr>
            <a:endParaRPr lang="en-US" sz="1750" dirty="0">
              <a:latin typeface="Times New Roman" panose="02020603050405020304" pitchFamily="18" charset="0"/>
              <a:cs typeface="Times New Roman" panose="02020603050405020304" pitchFamily="18" charset="0"/>
            </a:endParaRPr>
          </a:p>
          <a:p>
            <a:r>
              <a:rPr lang="en-US" sz="1750" dirty="0">
                <a:latin typeface="Times New Roman" panose="02020603050405020304" pitchFamily="18" charset="0"/>
                <a:cs typeface="Times New Roman" panose="02020603050405020304" pitchFamily="18" charset="0"/>
              </a:rPr>
              <a:t>All KSN materials can be found at:</a:t>
            </a:r>
          </a:p>
          <a:p>
            <a:pPr marL="0" indent="0">
              <a:buNone/>
            </a:pPr>
            <a:r>
              <a:rPr lang="en-US" sz="175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SFA: </a:t>
            </a:r>
            <a:r>
              <a:rPr lang="en-US" sz="17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https://www.k-state.edu/sfa/internal/scholarship-upload/</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(link </a:t>
            </a:r>
            <a:r>
              <a:rPr lang="en-US" sz="1700" dirty="0">
                <a:latin typeface="Times New Roman" panose="02020603050405020304" pitchFamily="18" charset="0"/>
                <a:ea typeface="Calibri" panose="020F0502020204030204" pitchFamily="34" charset="0"/>
                <a:cs typeface="Times New Roman" panose="02020603050405020304" pitchFamily="18" charset="0"/>
              </a:rPr>
              <a:t>was removed, asked IT to restore 3/16/26)</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750" dirty="0">
                <a:latin typeface="Times New Roman" panose="02020603050405020304" pitchFamily="18" charset="0"/>
                <a:cs typeface="Times New Roman" panose="02020603050405020304" pitchFamily="18" charset="0"/>
              </a:rPr>
              <a:t>   KSUF:  </a:t>
            </a:r>
            <a:r>
              <a:rPr lang="en-US" sz="1750" dirty="0">
                <a:latin typeface="Times New Roman" panose="02020603050405020304" pitchFamily="18" charset="0"/>
                <a:cs typeface="Times New Roman" panose="02020603050405020304" pitchFamily="18" charset="0"/>
                <a:hlinkClick r:id="rId6"/>
              </a:rPr>
              <a:t>https://ksufoundation.org/accounting-forms/</a:t>
            </a:r>
            <a:r>
              <a:rPr lang="en-US" sz="1750" dirty="0">
                <a:latin typeface="Times New Roman" panose="02020603050405020304" pitchFamily="18" charset="0"/>
                <a:cs typeface="Times New Roman" panose="02020603050405020304" pitchFamily="18" charset="0"/>
              </a:rPr>
              <a:t> Scroll down to the “K-State Scholarship Network (KSN)” section.</a:t>
            </a:r>
          </a:p>
          <a:p>
            <a:pPr marL="227013" indent="0">
              <a:buNone/>
            </a:pPr>
            <a:endParaRPr lang="en-US" sz="1750" dirty="0">
              <a:latin typeface="Times New Roman" panose="02020603050405020304" pitchFamily="18" charset="0"/>
              <a:cs typeface="Times New Roman" panose="02020603050405020304" pitchFamily="18" charset="0"/>
            </a:endParaRPr>
          </a:p>
          <a:p>
            <a:r>
              <a:rPr lang="en-US" sz="1750" dirty="0">
                <a:latin typeface="Times New Roman" panose="02020603050405020304" pitchFamily="18" charset="0"/>
                <a:cs typeface="Times New Roman" panose="02020603050405020304" pitchFamily="18" charset="0"/>
              </a:rPr>
              <a:t>KSN Administrator instructions (PDF):  </a:t>
            </a:r>
          </a:p>
          <a:p>
            <a:pPr marL="227013" indent="-57150">
              <a:buNone/>
            </a:pPr>
            <a:r>
              <a:rPr lang="en-US" sz="1750" dirty="0">
                <a:latin typeface="Times New Roman" panose="02020603050405020304" pitchFamily="18" charset="0"/>
                <a:cs typeface="Times New Roman" panose="02020603050405020304" pitchFamily="18" charset="0"/>
                <a:hlinkClick r:id="rId7"/>
              </a:rPr>
              <a:t>KSN-Scholarship-Administrators-Instructions.pdf (ksufoundation.org)</a:t>
            </a:r>
            <a:endParaRPr lang="en-US" sz="17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7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750" dirty="0">
                <a:latin typeface="Times New Roman" panose="02020603050405020304" pitchFamily="18" charset="0"/>
                <a:cs typeface="Times New Roman" panose="02020603050405020304" pitchFamily="18" charset="0"/>
              </a:rPr>
              <a:t>Training powerpoint will be available post training.</a:t>
            </a:r>
          </a:p>
          <a:p>
            <a:pPr marL="227013" indent="-57150">
              <a:buNone/>
            </a:pPr>
            <a:endParaRPr lang="en-US" sz="1700" dirty="0">
              <a:latin typeface="Times New Roman" panose="02020603050405020304" pitchFamily="18" charset="0"/>
              <a:cs typeface="Times New Roman" panose="02020603050405020304" pitchFamily="18" charset="0"/>
            </a:endParaRPr>
          </a:p>
          <a:p>
            <a:pPr marL="227013" indent="-57150">
              <a:buNone/>
            </a:pPr>
            <a:endParaRPr lang="en-US" sz="1700" dirty="0">
              <a:latin typeface="Times New Roman" panose="02020603050405020304" pitchFamily="18" charset="0"/>
              <a:cs typeface="Times New Roman" panose="02020603050405020304" pitchFamily="18" charset="0"/>
            </a:endParaRPr>
          </a:p>
          <a:p>
            <a:pPr marL="227013" indent="-57150">
              <a:buNone/>
            </a:pPr>
            <a:endParaRPr lang="en-US" sz="2000" dirty="0"/>
          </a:p>
        </p:txBody>
      </p:sp>
    </p:spTree>
    <p:extLst>
      <p:ext uri="{BB962C8B-B14F-4D97-AF65-F5344CB8AC3E}">
        <p14:creationId xmlns:p14="http://schemas.microsoft.com/office/powerpoint/2010/main" val="134999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3E0A-87C3-C971-4CB4-39A7B28C805A}"/>
              </a:ext>
            </a:extLst>
          </p:cNvPr>
          <p:cNvSpPr>
            <a:spLocks noGrp="1"/>
          </p:cNvSpPr>
          <p:nvPr>
            <p:ph type="title"/>
          </p:nvPr>
        </p:nvSpPr>
        <p:spPr>
          <a:xfrm>
            <a:off x="171450" y="1062037"/>
            <a:ext cx="11910060" cy="4744403"/>
          </a:xfrm>
        </p:spPr>
        <p:txBody>
          <a:bodyPr>
            <a:normAutofit/>
          </a:bodyPr>
          <a:lstStyle/>
          <a:p>
            <a:pPr algn="ctr"/>
            <a:r>
              <a:rPr lang="en-US" sz="5400" b="1" dirty="0">
                <a:latin typeface="Times New Roman" panose="02020603050405020304" pitchFamily="18" charset="0"/>
                <a:ea typeface="Batang"/>
                <a:cs typeface="Times New Roman" panose="02020603050405020304" pitchFamily="18" charset="0"/>
              </a:rPr>
              <a:t>Office of Student Financial Assistance</a:t>
            </a:r>
            <a:br>
              <a:rPr lang="en-US" sz="4800" b="1" dirty="0">
                <a:latin typeface="Times New Roman" panose="02020603050405020304" pitchFamily="18" charset="0"/>
                <a:ea typeface="Batang"/>
                <a:cs typeface="Times New Roman" panose="02020603050405020304" pitchFamily="18" charset="0"/>
              </a:rPr>
            </a:br>
            <a:br>
              <a:rPr lang="en-US" sz="4800" b="1" dirty="0">
                <a:latin typeface="Times New Roman" panose="02020603050405020304" pitchFamily="18" charset="0"/>
                <a:ea typeface="Batang"/>
                <a:cs typeface="Times New Roman" panose="02020603050405020304" pitchFamily="18" charset="0"/>
              </a:rPr>
            </a:br>
            <a:r>
              <a:rPr lang="en-US" sz="3600" b="1" dirty="0">
                <a:latin typeface="Times New Roman" panose="02020603050405020304" pitchFamily="18" charset="0"/>
                <a:ea typeface="Batang"/>
                <a:cs typeface="Times New Roman" panose="02020603050405020304" pitchFamily="18" charset="0"/>
              </a:rPr>
              <a:t>Vanessa Flipse, </a:t>
            </a:r>
            <a:r>
              <a:rPr lang="en-US" sz="3600" dirty="0">
                <a:latin typeface="Times New Roman" panose="02020603050405020304" pitchFamily="18" charset="0"/>
                <a:ea typeface="Batang"/>
                <a:cs typeface="Times New Roman" panose="02020603050405020304" pitchFamily="18" charset="0"/>
              </a:rPr>
              <a:t>Associate Director of Scholarships</a:t>
            </a:r>
            <a:br>
              <a:rPr lang="en-US" sz="3600" dirty="0">
                <a:latin typeface="Times New Roman" panose="02020603050405020304" pitchFamily="18" charset="0"/>
                <a:ea typeface="Batang"/>
                <a:cs typeface="Times New Roman" panose="02020603050405020304" pitchFamily="18" charset="0"/>
              </a:rPr>
            </a:br>
            <a:r>
              <a:rPr lang="en-US" sz="3600" b="1" dirty="0">
                <a:latin typeface="Times New Roman" panose="02020603050405020304" pitchFamily="18" charset="0"/>
                <a:ea typeface="Batang"/>
                <a:cs typeface="Times New Roman" panose="02020603050405020304" pitchFamily="18" charset="0"/>
              </a:rPr>
              <a:t>Ryan Hernandez, </a:t>
            </a:r>
            <a:r>
              <a:rPr lang="en-US" sz="3600" dirty="0">
                <a:latin typeface="Times New Roman" panose="02020603050405020304" pitchFamily="18" charset="0"/>
                <a:ea typeface="Batang"/>
                <a:cs typeface="Times New Roman" panose="02020603050405020304" pitchFamily="18" charset="0"/>
              </a:rPr>
              <a:t>K-State Scholarship Network Coordinator</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20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46A0-1135-2ED4-B4A5-74A15838B56B}"/>
              </a:ext>
            </a:extLst>
          </p:cNvPr>
          <p:cNvSpPr>
            <a:spLocks noGrp="1"/>
          </p:cNvSpPr>
          <p:nvPr>
            <p:ph type="title"/>
          </p:nvPr>
        </p:nvSpPr>
        <p:spPr/>
        <p:txBody>
          <a:bodyPr/>
          <a:lstStyle/>
          <a:p>
            <a:pPr algn="ctr"/>
            <a:r>
              <a:rPr lang="en-US" b="1">
                <a:latin typeface="Times New Roman" panose="02020603050405020304" pitchFamily="18" charset="0"/>
                <a:cs typeface="Times New Roman" panose="02020603050405020304" pitchFamily="18" charset="0"/>
              </a:rPr>
              <a:t>Questions</a:t>
            </a:r>
            <a:endParaRPr lang="en-US"/>
          </a:p>
        </p:txBody>
      </p:sp>
      <p:sp>
        <p:nvSpPr>
          <p:cNvPr id="3" name="Content Placeholder 2">
            <a:extLst>
              <a:ext uri="{FF2B5EF4-FFF2-40B4-BE49-F238E27FC236}">
                <a16:creationId xmlns:a16="http://schemas.microsoft.com/office/drawing/2014/main" id="{4D5FF33D-6318-4E86-7B47-D7624FDA17BF}"/>
              </a:ext>
            </a:extLst>
          </p:cNvPr>
          <p:cNvSpPr>
            <a:spLocks noGrp="1"/>
          </p:cNvSpPr>
          <p:nvPr>
            <p:ph idx="1"/>
          </p:nvPr>
        </p:nvSpPr>
        <p:spPr/>
        <p:txBody>
          <a:bodyPr/>
          <a:lstStyle/>
          <a:p>
            <a:pPr>
              <a:spcBef>
                <a:spcPts val="0"/>
              </a:spcBef>
              <a:spcAft>
                <a:spcPts val="0"/>
              </a:spcAft>
            </a:pPr>
            <a:endParaRPr lang="en-US">
              <a:solidFill>
                <a:srgbClr val="FF0000"/>
              </a:solidFill>
              <a:effectLst/>
            </a:endParaRPr>
          </a:p>
          <a:p>
            <a:endParaRPr lang="en-US"/>
          </a:p>
        </p:txBody>
      </p:sp>
    </p:spTree>
    <p:extLst>
      <p:ext uri="{BB962C8B-B14F-4D97-AF65-F5344CB8AC3E}">
        <p14:creationId xmlns:p14="http://schemas.microsoft.com/office/powerpoint/2010/main" val="388745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39E0-8681-D742-49C0-6D3596B921B6}"/>
              </a:ext>
            </a:extLst>
          </p:cNvPr>
          <p:cNvSpPr>
            <a:spLocks noGrp="1"/>
          </p:cNvSpPr>
          <p:nvPr>
            <p:ph type="title"/>
          </p:nvPr>
        </p:nvSpPr>
        <p:spPr>
          <a:xfrm>
            <a:off x="240030" y="1062037"/>
            <a:ext cx="11830050" cy="5795963"/>
          </a:xfrm>
        </p:spPr>
        <p:txBody>
          <a:bodyPr/>
          <a:lstStyle/>
          <a:p>
            <a:pPr algn="ctr"/>
            <a:r>
              <a:rPr lang="en-US" sz="7200" b="1" dirty="0">
                <a:latin typeface="Times New Roman" panose="02020603050405020304" pitchFamily="18" charset="0"/>
                <a:ea typeface="Batang" pitchFamily="18" charset="-127"/>
                <a:cs typeface="Times New Roman" panose="02020603050405020304" pitchFamily="18" charset="0"/>
              </a:rPr>
              <a:t>KSU Foundation</a:t>
            </a:r>
            <a:br>
              <a:rPr lang="en-US" sz="9600" b="1" dirty="0">
                <a:latin typeface="Times New Roman" panose="02020603050405020304" pitchFamily="18" charset="0"/>
                <a:ea typeface="Batang" pitchFamily="18" charset="-127"/>
                <a:cs typeface="Times New Roman" panose="02020603050405020304" pitchFamily="18" charset="0"/>
              </a:rPr>
            </a:br>
            <a:r>
              <a:rPr lang="en-US" sz="3600" b="1" dirty="0">
                <a:latin typeface="Times New Roman" panose="02020603050405020304" pitchFamily="18" charset="0"/>
                <a:ea typeface="Batang" pitchFamily="18" charset="-127"/>
                <a:cs typeface="Times New Roman" panose="02020603050405020304" pitchFamily="18" charset="0"/>
              </a:rPr>
              <a:t>Katy Walradt, </a:t>
            </a:r>
            <a:r>
              <a:rPr lang="en-US" sz="3600" dirty="0">
                <a:latin typeface="Times New Roman" panose="02020603050405020304" pitchFamily="18" charset="0"/>
                <a:ea typeface="Batang" pitchFamily="18" charset="-127"/>
                <a:cs typeface="Times New Roman" panose="02020603050405020304" pitchFamily="18" charset="0"/>
              </a:rPr>
              <a:t>Director of Compliance</a:t>
            </a:r>
            <a:br>
              <a:rPr lang="en-US" sz="3600" dirty="0">
                <a:latin typeface="Times New Roman" panose="02020603050405020304" pitchFamily="18" charset="0"/>
                <a:ea typeface="Batang" pitchFamily="18" charset="-127"/>
                <a:cs typeface="Times New Roman" panose="02020603050405020304" pitchFamily="18" charset="0"/>
              </a:rPr>
            </a:br>
            <a:r>
              <a:rPr lang="en-US" sz="3600" b="1" dirty="0">
                <a:latin typeface="Times New Roman" panose="02020603050405020304" pitchFamily="18" charset="0"/>
                <a:ea typeface="Batang" pitchFamily="18" charset="-127"/>
                <a:cs typeface="Times New Roman" panose="02020603050405020304" pitchFamily="18" charset="0"/>
              </a:rPr>
              <a:t>Pam Collins, </a:t>
            </a:r>
            <a:r>
              <a:rPr lang="en-US" sz="3600" dirty="0">
                <a:latin typeface="Times New Roman" panose="02020603050405020304" pitchFamily="18" charset="0"/>
                <a:ea typeface="Batang" pitchFamily="18" charset="-127"/>
                <a:cs typeface="Times New Roman" panose="02020603050405020304" pitchFamily="18" charset="0"/>
              </a:rPr>
              <a:t>Director of Fund Administration</a:t>
            </a:r>
            <a:br>
              <a:rPr lang="en-US" sz="3600" b="1" dirty="0">
                <a:latin typeface="Times New Roman" panose="02020603050405020304" pitchFamily="18" charset="0"/>
                <a:ea typeface="Batang" pitchFamily="18" charset="-127"/>
                <a:cs typeface="Times New Roman" panose="02020603050405020304" pitchFamily="18" charset="0"/>
              </a:rPr>
            </a:br>
            <a:r>
              <a:rPr lang="en-US" sz="3600" b="1" dirty="0">
                <a:latin typeface="Times New Roman" panose="02020603050405020304" pitchFamily="18" charset="0"/>
                <a:ea typeface="Batang" pitchFamily="18" charset="-127"/>
                <a:cs typeface="Times New Roman" panose="02020603050405020304" pitchFamily="18" charset="0"/>
              </a:rPr>
              <a:t>Anani Eble, </a:t>
            </a:r>
            <a:r>
              <a:rPr lang="en-US" sz="3600" dirty="0">
                <a:latin typeface="Times New Roman" panose="02020603050405020304" pitchFamily="18" charset="0"/>
                <a:ea typeface="Batang" pitchFamily="18" charset="-127"/>
                <a:cs typeface="Times New Roman" panose="02020603050405020304" pitchFamily="18" charset="0"/>
              </a:rPr>
              <a:t>Assistant Director of Compliance</a:t>
            </a:r>
            <a:br>
              <a:rPr lang="en-US" sz="3600" dirty="0">
                <a:latin typeface="Times New Roman" panose="02020603050405020304" pitchFamily="18" charset="0"/>
                <a:ea typeface="Batang" pitchFamily="18" charset="-127"/>
                <a:cs typeface="Times New Roman" panose="02020603050405020304" pitchFamily="18" charset="0"/>
              </a:rPr>
            </a:br>
            <a:r>
              <a:rPr lang="en-US" sz="3600" b="1" dirty="0">
                <a:latin typeface="Times New Roman" panose="02020603050405020304" pitchFamily="18" charset="0"/>
                <a:ea typeface="Batang" pitchFamily="18" charset="-127"/>
                <a:cs typeface="Times New Roman" panose="02020603050405020304" pitchFamily="18" charset="0"/>
              </a:rPr>
              <a:t>Natalee Jacobson</a:t>
            </a:r>
            <a:r>
              <a:rPr lang="en-US" sz="3600" dirty="0">
                <a:latin typeface="Times New Roman" panose="02020603050405020304" pitchFamily="18" charset="0"/>
                <a:ea typeface="Batang" pitchFamily="18" charset="-127"/>
                <a:cs typeface="Times New Roman" panose="02020603050405020304" pitchFamily="18" charset="0"/>
              </a:rPr>
              <a:t>, Donor Compliance Manager</a:t>
            </a:r>
            <a:br>
              <a:rPr lang="en-US" sz="3600" dirty="0">
                <a:latin typeface="Times New Roman" panose="02020603050405020304" pitchFamily="18" charset="0"/>
                <a:ea typeface="Batang" pitchFamily="18" charset="-127"/>
                <a:cs typeface="Times New Roman" panose="02020603050405020304" pitchFamily="18" charset="0"/>
              </a:rPr>
            </a:br>
            <a:r>
              <a:rPr lang="en-US" sz="3600" b="1" dirty="0">
                <a:latin typeface="Times New Roman" panose="02020603050405020304" pitchFamily="18" charset="0"/>
                <a:ea typeface="Batang" pitchFamily="18" charset="-127"/>
                <a:cs typeface="Times New Roman" panose="02020603050405020304" pitchFamily="18" charset="0"/>
              </a:rPr>
              <a:t>Tony Webb</a:t>
            </a:r>
            <a:r>
              <a:rPr lang="en-US" sz="3600" dirty="0">
                <a:latin typeface="Times New Roman" panose="02020603050405020304" pitchFamily="18" charset="0"/>
                <a:ea typeface="Batang" pitchFamily="18" charset="-127"/>
                <a:cs typeface="Times New Roman" panose="02020603050405020304" pitchFamily="18" charset="0"/>
              </a:rPr>
              <a:t>, Donor Compliance Specialist</a:t>
            </a:r>
            <a:br>
              <a:rPr lang="en-US" sz="3600" dirty="0">
                <a:latin typeface="Times New Roman" panose="02020603050405020304" pitchFamily="18" charset="0"/>
                <a:ea typeface="Batang" pitchFamily="18" charset="-127"/>
                <a:cs typeface="Times New Roman" panose="02020603050405020304" pitchFamily="18" charset="0"/>
              </a:rPr>
            </a:br>
            <a:r>
              <a:rPr lang="en-US" sz="3600" b="1" dirty="0">
                <a:latin typeface="Times New Roman" panose="02020603050405020304" pitchFamily="18" charset="0"/>
                <a:ea typeface="Batang" pitchFamily="18" charset="-127"/>
                <a:cs typeface="Times New Roman" panose="02020603050405020304" pitchFamily="18" charset="0"/>
              </a:rPr>
              <a:t>Jen Schroeder, </a:t>
            </a:r>
            <a:r>
              <a:rPr lang="en-US" sz="3600" dirty="0">
                <a:latin typeface="Times New Roman" panose="02020603050405020304" pitchFamily="18" charset="0"/>
                <a:ea typeface="Batang" pitchFamily="18" charset="-127"/>
                <a:cs typeface="Times New Roman" panose="02020603050405020304" pitchFamily="18" charset="0"/>
              </a:rPr>
              <a:t>Donor Compliance Specialist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02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DB57-1833-A427-099F-786FD1BA2941}"/>
              </a:ext>
            </a:extLst>
          </p:cNvPr>
          <p:cNvSpPr>
            <a:spLocks noGrp="1"/>
          </p:cNvSpPr>
          <p:nvPr>
            <p:ph type="title"/>
          </p:nvPr>
        </p:nvSpPr>
        <p:spPr/>
        <p:txBody>
          <a:bodyPr/>
          <a:lstStyle/>
          <a:p>
            <a:pPr algn="ctr"/>
            <a:r>
              <a:rPr lang="en-US" b="1" dirty="0">
                <a:latin typeface="+mn-lt"/>
                <a:ea typeface="Calibri Light" panose="020F0302020204030204"/>
                <a:cs typeface="Calibri Light" panose="020F0302020204030204"/>
              </a:rPr>
              <a:t>Fund Types</a:t>
            </a:r>
            <a:endParaRPr lang="en-US" b="1" dirty="0">
              <a:latin typeface="+mn-lt"/>
            </a:endParaRPr>
          </a:p>
        </p:txBody>
      </p:sp>
      <p:sp>
        <p:nvSpPr>
          <p:cNvPr id="3" name="Content Placeholder 2">
            <a:extLst>
              <a:ext uri="{FF2B5EF4-FFF2-40B4-BE49-F238E27FC236}">
                <a16:creationId xmlns:a16="http://schemas.microsoft.com/office/drawing/2014/main" id="{B94EF531-3CAE-9BAA-BB72-470C6575EA19}"/>
              </a:ext>
            </a:extLst>
          </p:cNvPr>
          <p:cNvSpPr>
            <a:spLocks noGrp="1"/>
          </p:cNvSpPr>
          <p:nvPr>
            <p:ph idx="1"/>
          </p:nvPr>
        </p:nvSpPr>
        <p:spPr/>
        <p:txBody>
          <a:bodyPr/>
          <a:lstStyle/>
          <a:p>
            <a:pPr>
              <a:buNone/>
            </a:pPr>
            <a:r>
              <a:rPr lang="en-US" sz="2400" b="1" dirty="0">
                <a:latin typeface="Times New Roman" panose="02020603050405020304" pitchFamily="18" charset="0"/>
                <a:cs typeface="Times New Roman" panose="02020603050405020304" pitchFamily="18" charset="0"/>
              </a:rPr>
              <a:t>Expendable funds</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Not invested in endowment pool</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Monies available for spending immediately </a:t>
            </a:r>
          </a:p>
          <a:p>
            <a:pPr>
              <a:buNone/>
            </a:pPr>
            <a:r>
              <a:rPr lang="en-US" sz="2400" b="1" dirty="0">
                <a:latin typeface="Times New Roman" panose="02020603050405020304" pitchFamily="18" charset="0"/>
                <a:cs typeface="Times New Roman" panose="02020603050405020304" pitchFamily="18" charset="0"/>
              </a:rPr>
              <a:t>Endowed funds</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Effective July 1, 2023, Minimum contribution of $50,000</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Principal/corpus invested in endowment pool for perpetuity (cannot be invaded)</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Distributions are received quarterly and are a percentage of endowment pool’s  market value</a:t>
            </a:r>
          </a:p>
          <a:p>
            <a:pPr>
              <a:buNone/>
            </a:pPr>
            <a:r>
              <a:rPr lang="en-US" sz="2400" b="1" dirty="0">
                <a:latin typeface="Times New Roman" panose="02020603050405020304" pitchFamily="18" charset="0"/>
                <a:cs typeface="Times New Roman" panose="02020603050405020304" pitchFamily="18" charset="0"/>
              </a:rPr>
              <a:t>Term-endowed funds</a:t>
            </a:r>
          </a:p>
          <a:p>
            <a:pPr marL="742950" lvl="2" indent="-342900"/>
            <a:r>
              <a:rPr lang="en-US" sz="1600" dirty="0">
                <a:latin typeface="Times New Roman" panose="02020603050405020304" pitchFamily="18" charset="0"/>
                <a:cs typeface="Times New Roman" panose="02020603050405020304" pitchFamily="18" charset="0"/>
              </a:rPr>
              <a:t>Principal/corpus invested in endowment pool</a:t>
            </a:r>
          </a:p>
          <a:p>
            <a:pPr marL="742950" lvl="2" indent="-342900"/>
            <a:r>
              <a:rPr lang="en-US" sz="1600" dirty="0">
                <a:latin typeface="Times New Roman" panose="02020603050405020304" pitchFamily="18" charset="0"/>
                <a:cs typeface="Times New Roman" panose="02020603050405020304" pitchFamily="18" charset="0"/>
              </a:rPr>
              <a:t>Principal can be invaded</a:t>
            </a:r>
          </a:p>
          <a:p>
            <a:pPr marL="742950" lvl="2" indent="-342900"/>
            <a:r>
              <a:rPr lang="en-US" sz="1600" dirty="0">
                <a:latin typeface="Times New Roman" panose="02020603050405020304" pitchFamily="18" charset="0"/>
                <a:cs typeface="Times New Roman" panose="02020603050405020304" pitchFamily="18" charset="0"/>
              </a:rPr>
              <a:t>Percent (determined by donor) or designated amount of market value distributed for use by campus quarterly</a:t>
            </a:r>
          </a:p>
          <a:p>
            <a:endParaRPr lang="en-US" dirty="0"/>
          </a:p>
        </p:txBody>
      </p:sp>
    </p:spTree>
    <p:extLst>
      <p:ext uri="{BB962C8B-B14F-4D97-AF65-F5344CB8AC3E}">
        <p14:creationId xmlns:p14="http://schemas.microsoft.com/office/powerpoint/2010/main" val="43054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D185E-FC07-6E33-857D-CEC452017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9A3F4-AC26-AF60-D108-91BF6DF92E2C}"/>
              </a:ext>
            </a:extLst>
          </p:cNvPr>
          <p:cNvSpPr>
            <a:spLocks noGrp="1"/>
          </p:cNvSpPr>
          <p:nvPr>
            <p:ph type="title"/>
          </p:nvPr>
        </p:nvSpPr>
        <p:spPr>
          <a:xfrm>
            <a:off x="609600" y="685800"/>
            <a:ext cx="10515600" cy="1325563"/>
          </a:xfrm>
        </p:spPr>
        <p:txBody>
          <a:bodyPr>
            <a:normAutofit/>
          </a:bodyPr>
          <a:lstStyle/>
          <a:p>
            <a:pPr algn="ctr"/>
            <a:r>
              <a:rPr lang="en-US" sz="5400" b="1" dirty="0">
                <a:latin typeface="Times New Roman" panose="02020603050405020304" pitchFamily="18" charset="0"/>
                <a:cs typeface="Times New Roman" panose="02020603050405020304" pitchFamily="18" charset="0"/>
              </a:rPr>
              <a:t>Protected Classes</a:t>
            </a:r>
          </a:p>
        </p:txBody>
      </p:sp>
      <p:sp>
        <p:nvSpPr>
          <p:cNvPr id="3" name="Content Placeholder 2">
            <a:extLst>
              <a:ext uri="{FF2B5EF4-FFF2-40B4-BE49-F238E27FC236}">
                <a16:creationId xmlns:a16="http://schemas.microsoft.com/office/drawing/2014/main" id="{2A7097EC-4D59-9A26-E7AF-71E2376AFFA0}"/>
              </a:ext>
            </a:extLst>
          </p:cNvPr>
          <p:cNvSpPr>
            <a:spLocks noGrp="1"/>
          </p:cNvSpPr>
          <p:nvPr>
            <p:ph idx="1"/>
          </p:nvPr>
        </p:nvSpPr>
        <p:spPr>
          <a:xfrm>
            <a:off x="609600" y="2366010"/>
            <a:ext cx="10515600" cy="4188614"/>
          </a:xfrm>
        </p:spPr>
        <p:txBody>
          <a:bodyPr>
            <a:normAutofit/>
          </a:bodyPr>
          <a:lstStyle/>
          <a:p>
            <a:r>
              <a:rPr lang="en-US" sz="2400" dirty="0">
                <a:latin typeface="Times New Roman" panose="02020603050405020304" pitchFamily="18" charset="0"/>
                <a:cs typeface="Times New Roman" panose="02020603050405020304" pitchFamily="18" charset="0"/>
              </a:rPr>
              <a:t>The majority of MOUs have been superseded to remove protected class language.</a:t>
            </a:r>
          </a:p>
          <a:p>
            <a:r>
              <a:rPr lang="en-US" sz="2400" dirty="0">
                <a:latin typeface="Times New Roman" panose="02020603050405020304" pitchFamily="18" charset="0"/>
                <a:cs typeface="Times New Roman" panose="02020603050405020304" pitchFamily="18" charset="0"/>
              </a:rPr>
              <a:t>If the protected class language has not been finalized, then the scholarship will be available in KSN with a $0 balance. </a:t>
            </a:r>
          </a:p>
          <a:p>
            <a:r>
              <a:rPr lang="en-US" sz="2400" dirty="0">
                <a:latin typeface="Times New Roman" panose="02020603050405020304" pitchFamily="18" charset="0"/>
                <a:cs typeface="Times New Roman" panose="02020603050405020304" pitchFamily="18" charset="0"/>
              </a:rPr>
              <a:t>Communication has been sent to respective unit if this applies to you.</a:t>
            </a:r>
          </a:p>
          <a:p>
            <a:r>
              <a:rPr lang="en-US" sz="2400" dirty="0">
                <a:latin typeface="Times New Roman" panose="02020603050405020304" pitchFamily="18" charset="0"/>
                <a:cs typeface="Times New Roman" panose="02020603050405020304" pitchFamily="18" charset="0"/>
              </a:rPr>
              <a:t>Existing MOUs using registered organizations</a:t>
            </a:r>
          </a:p>
          <a:p>
            <a:r>
              <a:rPr lang="en-US" sz="2400" dirty="0">
                <a:latin typeface="Times New Roman" panose="02020603050405020304" pitchFamily="18" charset="0"/>
                <a:cs typeface="Times New Roman" panose="02020603050405020304" pitchFamily="18" charset="0"/>
              </a:rPr>
              <a:t>No new MOUs with protected class categories language. </a:t>
            </a:r>
          </a:p>
        </p:txBody>
      </p:sp>
    </p:spTree>
    <p:extLst>
      <p:ext uri="{BB962C8B-B14F-4D97-AF65-F5344CB8AC3E}">
        <p14:creationId xmlns:p14="http://schemas.microsoft.com/office/powerpoint/2010/main" val="329565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8B30C-4929-FA46-A4E9-3BCFF4D58570}"/>
              </a:ext>
            </a:extLst>
          </p:cNvPr>
          <p:cNvSpPr>
            <a:spLocks noGrp="1"/>
          </p:cNvSpPr>
          <p:nvPr>
            <p:ph type="title"/>
          </p:nvPr>
        </p:nvSpPr>
        <p:spPr>
          <a:xfrm>
            <a:off x="609600" y="685800"/>
            <a:ext cx="10515600" cy="1325563"/>
          </a:xfrm>
        </p:spPr>
        <p:txBody>
          <a:bodyPr>
            <a:normAutofit/>
          </a:bodyPr>
          <a:lstStyle/>
          <a:p>
            <a:r>
              <a:rPr lang="en-US" sz="5400" b="1">
                <a:latin typeface="Times New Roman" panose="02020603050405020304" pitchFamily="18" charset="0"/>
                <a:cs typeface="Times New Roman" panose="02020603050405020304" pitchFamily="18" charset="0"/>
              </a:rPr>
              <a:t>KSUF MOUs</a:t>
            </a:r>
          </a:p>
        </p:txBody>
      </p:sp>
      <p:sp>
        <p:nvSpPr>
          <p:cNvPr id="3" name="Content Placeholder 2">
            <a:extLst>
              <a:ext uri="{FF2B5EF4-FFF2-40B4-BE49-F238E27FC236}">
                <a16:creationId xmlns:a16="http://schemas.microsoft.com/office/drawing/2014/main" id="{8DB2BC41-CA38-C84C-A528-38690B1FF1A9}"/>
              </a:ext>
            </a:extLst>
          </p:cNvPr>
          <p:cNvSpPr>
            <a:spLocks noGrp="1"/>
          </p:cNvSpPr>
          <p:nvPr>
            <p:ph idx="1"/>
          </p:nvPr>
        </p:nvSpPr>
        <p:spPr>
          <a:xfrm>
            <a:off x="609600" y="1828800"/>
            <a:ext cx="10515600" cy="4032504"/>
          </a:xfrm>
        </p:spPr>
        <p:txBody>
          <a:bodyPr/>
          <a:lstStyle/>
          <a:p>
            <a:pPr marL="0" indent="0">
              <a:buNone/>
            </a:pPr>
            <a:r>
              <a:rPr lang="en-US" sz="2400" b="1" dirty="0">
                <a:latin typeface="Times New Roman" panose="02020603050405020304" pitchFamily="18" charset="0"/>
                <a:cs typeface="Times New Roman" panose="02020603050405020304" pitchFamily="18" charset="0"/>
              </a:rPr>
              <a:t>An </a:t>
            </a:r>
            <a:r>
              <a:rPr lang="en-US" sz="2400" b="1" dirty="0">
                <a:solidFill>
                  <a:srgbClr val="4E2584"/>
                </a:solidFill>
                <a:latin typeface="Times New Roman" panose="02020603050405020304" pitchFamily="18" charset="0"/>
                <a:cs typeface="Times New Roman" panose="02020603050405020304" pitchFamily="18" charset="0"/>
              </a:rPr>
              <a:t>MOU</a:t>
            </a:r>
            <a:r>
              <a:rPr lang="en-US" sz="2400" b="1" dirty="0">
                <a:latin typeface="Times New Roman" panose="02020603050405020304" pitchFamily="18" charset="0"/>
                <a:cs typeface="Times New Roman" panose="02020603050405020304" pitchFamily="18" charset="0"/>
              </a:rPr>
              <a:t> is a binding agreement that documents donor intent for a fund.</a:t>
            </a:r>
          </a:p>
          <a:p>
            <a:pPr marL="0" indent="0">
              <a:buNone/>
            </a:pPr>
            <a:r>
              <a:rPr lang="en-US" sz="2400" i="1" dirty="0">
                <a:latin typeface="Times New Roman" panose="02020603050405020304" pitchFamily="18" charset="0"/>
                <a:cs typeface="Times New Roman" panose="02020603050405020304" pitchFamily="18" charset="0"/>
              </a:rPr>
              <a:t>MOU and supplemental documents contain the information needed to:</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Establish donor intent for awarding</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Build Qualifications in KSN</a:t>
            </a:r>
          </a:p>
          <a:p>
            <a:pPr lvl="1">
              <a:buFont typeface="Arial" pitchFamily="34" charset="0"/>
              <a:buChar char="•"/>
            </a:pPr>
            <a:r>
              <a:rPr lang="en-US" sz="1600" dirty="0">
                <a:latin typeface="Times New Roman" panose="02020603050405020304" pitchFamily="18" charset="0"/>
                <a:cs typeface="Times New Roman" panose="02020603050405020304" pitchFamily="18" charset="0"/>
              </a:rPr>
              <a:t>Generate the opportunity’s applicant pool</a:t>
            </a:r>
          </a:p>
          <a:p>
            <a:pPr marL="457200" lvl="1" indent="0">
              <a:buNone/>
            </a:pPr>
            <a:endParaRPr lang="en-US" sz="2200" dirty="0">
              <a:latin typeface="Times New Roman" panose="02020603050405020304" pitchFamily="18" charset="0"/>
              <a:cs typeface="Times New Roman" panose="02020603050405020304" pitchFamily="18" charset="0"/>
            </a:endParaRPr>
          </a:p>
          <a:p>
            <a:pPr marL="0" lvl="1" indent="0">
              <a:buNone/>
            </a:pPr>
            <a:r>
              <a:rPr lang="en-US" sz="2200" i="1" dirty="0">
                <a:latin typeface="Times New Roman" panose="02020603050405020304" pitchFamily="18" charset="0"/>
                <a:cs typeface="Times New Roman" panose="02020603050405020304" pitchFamily="18" charset="0"/>
              </a:rPr>
              <a:t>Preferences:</a:t>
            </a:r>
          </a:p>
          <a:p>
            <a:pPr marL="685800" lvl="2"/>
            <a:r>
              <a:rPr lang="en-US" sz="1600" dirty="0">
                <a:latin typeface="Times New Roman" panose="02020603050405020304" pitchFamily="18" charset="0"/>
                <a:cs typeface="Times New Roman" panose="02020603050405020304" pitchFamily="18" charset="0"/>
              </a:rPr>
              <a:t>Donor’s expectation that preferences are honored</a:t>
            </a:r>
          </a:p>
          <a:p>
            <a:pPr marL="685800" lvl="2"/>
            <a:r>
              <a:rPr lang="en-US" sz="1600" dirty="0">
                <a:latin typeface="Times New Roman" panose="02020603050405020304" pitchFamily="18" charset="0"/>
                <a:cs typeface="Times New Roman" panose="02020603050405020304" pitchFamily="18" charset="0"/>
              </a:rPr>
              <a:t>If easily met, we build as a requirement (i.e., KS resident)</a:t>
            </a:r>
          </a:p>
          <a:p>
            <a:pPr marL="685800" lvl="2"/>
            <a:r>
              <a:rPr lang="en-US" sz="1600" dirty="0">
                <a:latin typeface="Times New Roman" panose="02020603050405020304" pitchFamily="18" charset="0"/>
                <a:cs typeface="Times New Roman" panose="02020603050405020304" pitchFamily="18" charset="0"/>
              </a:rPr>
              <a:t>When there are no students who meet the preference, then fund can be awarded based on requirements only.</a:t>
            </a:r>
          </a:p>
          <a:p>
            <a:pPr marL="685800" lvl="2"/>
            <a:r>
              <a:rPr lang="en-US" sz="1600" dirty="0">
                <a:latin typeface="Times New Roman" panose="02020603050405020304" pitchFamily="18" charset="0"/>
                <a:cs typeface="Times New Roman" panose="02020603050405020304" pitchFamily="18" charset="0"/>
              </a:rPr>
              <a:t>New MOUs are not written with preferences. </a:t>
            </a:r>
          </a:p>
          <a:p>
            <a:endParaRPr lang="en-US" dirty="0"/>
          </a:p>
        </p:txBody>
      </p:sp>
    </p:spTree>
    <p:extLst>
      <p:ext uri="{BB962C8B-B14F-4D97-AF65-F5344CB8AC3E}">
        <p14:creationId xmlns:p14="http://schemas.microsoft.com/office/powerpoint/2010/main" val="125533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B084-DA1F-4CF8-A7AF-72FEBEE1A18E}"/>
              </a:ext>
            </a:extLst>
          </p:cNvPr>
          <p:cNvSpPr>
            <a:spLocks noGrp="1"/>
          </p:cNvSpPr>
          <p:nvPr>
            <p:ph type="title"/>
          </p:nvPr>
        </p:nvSpPr>
        <p:spPr>
          <a:xfrm>
            <a:off x="609600" y="736600"/>
            <a:ext cx="10515600" cy="1244600"/>
          </a:xfrm>
        </p:spPr>
        <p:txBody>
          <a:bodyPr>
            <a:normAutofit/>
          </a:bodyPr>
          <a:lstStyle/>
          <a:p>
            <a:r>
              <a:rPr lang="en-US" sz="5400" b="1" dirty="0">
                <a:latin typeface="Times New Roman" panose="02020603050405020304" pitchFamily="18" charset="0"/>
                <a:cs typeface="Times New Roman" panose="02020603050405020304" pitchFamily="18" charset="0"/>
              </a:rPr>
              <a:t>2026-2027 Projection Balances</a:t>
            </a:r>
          </a:p>
        </p:txBody>
      </p:sp>
      <p:sp>
        <p:nvSpPr>
          <p:cNvPr id="3" name="Content Placeholder 2">
            <a:extLst>
              <a:ext uri="{FF2B5EF4-FFF2-40B4-BE49-F238E27FC236}">
                <a16:creationId xmlns:a16="http://schemas.microsoft.com/office/drawing/2014/main" id="{1EEFDE1D-63A5-8771-7D7D-8435B83427E5}"/>
              </a:ext>
            </a:extLst>
          </p:cNvPr>
          <p:cNvSpPr>
            <a:spLocks noGrp="1"/>
          </p:cNvSpPr>
          <p:nvPr>
            <p:ph idx="1"/>
          </p:nvPr>
        </p:nvSpPr>
        <p:spPr>
          <a:xfrm>
            <a:off x="609600" y="1752600"/>
            <a:ext cx="10363200" cy="4572000"/>
          </a:xfrm>
        </p:spPr>
        <p:txBody>
          <a:bodyPr/>
          <a:lstStyle/>
          <a:p>
            <a:pPr>
              <a:buNone/>
            </a:pPr>
            <a:r>
              <a:rPr lang="en-US" sz="1600" dirty="0">
                <a:latin typeface="Times New Roman" panose="02020603050405020304" pitchFamily="18" charset="0"/>
                <a:cs typeface="Times New Roman" panose="02020603050405020304" pitchFamily="18" charset="0"/>
              </a:rPr>
              <a:t>Donors have until March 1</a:t>
            </a:r>
            <a:r>
              <a:rPr lang="en-US" sz="1600" baseline="30000" dirty="0">
                <a:latin typeface="Times New Roman" panose="02020603050405020304" pitchFamily="18" charset="0"/>
                <a:cs typeface="Times New Roman" panose="02020603050405020304" pitchFamily="18" charset="0"/>
              </a:rPr>
              <a:t>st</a:t>
            </a:r>
            <a:r>
              <a:rPr lang="en-US" sz="1600" dirty="0">
                <a:latin typeface="Times New Roman" panose="02020603050405020304" pitchFamily="18" charset="0"/>
                <a:cs typeface="Times New Roman" panose="02020603050405020304" pitchFamily="18" charset="0"/>
              </a:rPr>
              <a:t> to contribute to the expendable balance of their fund for the upcoming academic year. </a:t>
            </a:r>
          </a:p>
          <a:p>
            <a:pPr marL="57150" lvl="1" indent="0">
              <a:buNone/>
            </a:pPr>
            <a:endParaRPr lang="en-US" sz="1600" dirty="0">
              <a:latin typeface="Times New Roman" panose="02020603050405020304" pitchFamily="18" charset="0"/>
              <a:cs typeface="Times New Roman" panose="02020603050405020304" pitchFamily="18" charset="0"/>
            </a:endParaRPr>
          </a:p>
          <a:p>
            <a:pPr marL="285750"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KSUF Accounting:</a:t>
            </a:r>
          </a:p>
          <a:p>
            <a:pPr marL="568325" lvl="1" indent="-28575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Finalizes March distributions (for endowed funds), receipts gifts, and adds the March earnings to a calculated income balance.</a:t>
            </a:r>
          </a:p>
          <a:p>
            <a:pPr marL="568325" lvl="1" indent="-285750">
              <a:buFont typeface="Courier New" panose="02070309020205020404" pitchFamily="49" charset="0"/>
              <a:buChar char="o"/>
            </a:pPr>
            <a:endParaRPr lang="en-US" sz="1600" dirty="0">
              <a:latin typeface="Times New Roman" panose="02020603050405020304" pitchFamily="18" charset="0"/>
              <a:cs typeface="Times New Roman" panose="02020603050405020304" pitchFamily="18" charset="0"/>
            </a:endParaRPr>
          </a:p>
          <a:p>
            <a:pPr marL="285750"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KSUF Compliance:</a:t>
            </a:r>
          </a:p>
          <a:p>
            <a:pPr marL="574675" lvl="1" indent="-2921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Reviews balances and prepares projection numbers. </a:t>
            </a:r>
          </a:p>
          <a:p>
            <a:pPr marL="574675" lvl="1" indent="-2921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Breaks out projection numbers by: College, Department and/Unit and sends spreadsheets by email (mid-March).</a:t>
            </a:r>
          </a:p>
          <a:p>
            <a:pPr marL="574675" lvl="1" indent="-2921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Loads balances to KSN (K-State Scholarship Network).</a:t>
            </a:r>
          </a:p>
          <a:p>
            <a:endParaRPr lang="en-US" dirty="0"/>
          </a:p>
        </p:txBody>
      </p:sp>
    </p:spTree>
    <p:extLst>
      <p:ext uri="{BB962C8B-B14F-4D97-AF65-F5344CB8AC3E}">
        <p14:creationId xmlns:p14="http://schemas.microsoft.com/office/powerpoint/2010/main" val="216729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B084-DA1F-4CF8-A7AF-72FEBEE1A18E}"/>
              </a:ext>
            </a:extLst>
          </p:cNvPr>
          <p:cNvSpPr>
            <a:spLocks noGrp="1"/>
          </p:cNvSpPr>
          <p:nvPr>
            <p:ph type="title"/>
          </p:nvPr>
        </p:nvSpPr>
        <p:spPr>
          <a:xfrm>
            <a:off x="609600" y="736600"/>
            <a:ext cx="10515600" cy="1244600"/>
          </a:xfrm>
        </p:spPr>
        <p:txBody>
          <a:bodyPr>
            <a:normAutofit/>
          </a:bodyPr>
          <a:lstStyle/>
          <a:p>
            <a:r>
              <a:rPr lang="en-US" sz="5400" b="1" dirty="0">
                <a:latin typeface="Times New Roman" panose="02020603050405020304" pitchFamily="18" charset="0"/>
                <a:cs typeface="Times New Roman" panose="02020603050405020304" pitchFamily="18" charset="0"/>
              </a:rPr>
              <a:t>2026-2027 Projection Balances</a:t>
            </a:r>
          </a:p>
        </p:txBody>
      </p:sp>
      <p:sp>
        <p:nvSpPr>
          <p:cNvPr id="3" name="Content Placeholder 2">
            <a:extLst>
              <a:ext uri="{FF2B5EF4-FFF2-40B4-BE49-F238E27FC236}">
                <a16:creationId xmlns:a16="http://schemas.microsoft.com/office/drawing/2014/main" id="{1EEFDE1D-63A5-8771-7D7D-8435B83427E5}"/>
              </a:ext>
            </a:extLst>
          </p:cNvPr>
          <p:cNvSpPr>
            <a:spLocks noGrp="1"/>
          </p:cNvSpPr>
          <p:nvPr>
            <p:ph idx="1"/>
          </p:nvPr>
        </p:nvSpPr>
        <p:spPr>
          <a:xfrm>
            <a:off x="609600" y="1752600"/>
            <a:ext cx="10363200" cy="4572000"/>
          </a:xfrm>
        </p:spPr>
        <p:txBody>
          <a:bodyPr>
            <a:normAutofit/>
          </a:bodyPr>
          <a:lstStyle/>
          <a:p>
            <a:pPr>
              <a:buNone/>
            </a:pPr>
            <a:r>
              <a:rPr lang="en-US" sz="2400" b="1" dirty="0">
                <a:latin typeface="Times New Roman" panose="02020603050405020304" pitchFamily="18" charset="0"/>
                <a:cs typeface="Times New Roman" panose="02020603050405020304" pitchFamily="18" charset="0"/>
              </a:rPr>
              <a:t>Projection Spreadsheets</a:t>
            </a:r>
          </a:p>
          <a:p>
            <a:r>
              <a:rPr lang="en-US" sz="1600" dirty="0">
                <a:latin typeface="Times New Roman" panose="02020603050405020304" pitchFamily="18" charset="0"/>
                <a:cs typeface="Times New Roman" panose="02020603050405020304" pitchFamily="18" charset="0"/>
              </a:rPr>
              <a:t>All Funds coded as Scholarships or Awards</a:t>
            </a:r>
          </a:p>
          <a:p>
            <a:r>
              <a:rPr lang="en-US" sz="1600" dirty="0">
                <a:latin typeface="Times New Roman" panose="02020603050405020304" pitchFamily="18" charset="0"/>
                <a:cs typeface="Times New Roman" panose="02020603050405020304" pitchFamily="18" charset="0"/>
              </a:rPr>
              <a:t>Excellence funds are NOT included</a:t>
            </a:r>
          </a:p>
          <a:p>
            <a:r>
              <a:rPr lang="en-US" sz="1600">
                <a:latin typeface="Times New Roman" panose="02020603050405020304" pitchFamily="18" charset="0"/>
                <a:cs typeface="Times New Roman" panose="02020603050405020304" pitchFamily="18" charset="0"/>
              </a:rPr>
              <a:t>Projection </a:t>
            </a:r>
            <a:r>
              <a:rPr lang="en-US" sz="1600" dirty="0">
                <a:latin typeface="Times New Roman" panose="02020603050405020304" pitchFamily="18" charset="0"/>
                <a:cs typeface="Times New Roman" panose="02020603050405020304" pitchFamily="18" charset="0"/>
              </a:rPr>
              <a:t>spreadsheets are not updated as spending occurs</a:t>
            </a:r>
          </a:p>
          <a:p>
            <a:r>
              <a:rPr lang="en-US" sz="1600" dirty="0">
                <a:latin typeface="Times New Roman" panose="02020603050405020304" pitchFamily="18" charset="0"/>
                <a:cs typeface="Times New Roman" panose="02020603050405020304" pitchFamily="18" charset="0"/>
              </a:rPr>
              <a:t>Additional analysis to take place in June to identify awarding after projections were sent. </a:t>
            </a:r>
          </a:p>
          <a:p>
            <a:pPr>
              <a:buNone/>
            </a:pPr>
            <a:endParaRPr lang="en-US" sz="1600" b="1" i="1"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FIN (Foundation Information Network)</a:t>
            </a:r>
          </a:p>
          <a:p>
            <a:r>
              <a:rPr lang="en-US" sz="1600" dirty="0">
                <a:latin typeface="Times New Roman" panose="02020603050405020304" pitchFamily="18" charset="0"/>
                <a:cs typeface="Times New Roman" panose="02020603050405020304" pitchFamily="18" charset="0"/>
              </a:rPr>
              <a:t>Use Caution </a:t>
            </a:r>
          </a:p>
          <a:p>
            <a:r>
              <a:rPr lang="en-US" sz="1600" dirty="0">
                <a:latin typeface="Times New Roman" panose="02020603050405020304" pitchFamily="18" charset="0"/>
                <a:cs typeface="Times New Roman" panose="02020603050405020304" pitchFamily="18" charset="0"/>
              </a:rPr>
              <a:t>Amount in KSN represents your BUDGET</a:t>
            </a:r>
            <a:endParaRPr lang="en-US" sz="1600" dirty="0"/>
          </a:p>
        </p:txBody>
      </p:sp>
    </p:spTree>
    <p:extLst>
      <p:ext uri="{BB962C8B-B14F-4D97-AF65-F5344CB8AC3E}">
        <p14:creationId xmlns:p14="http://schemas.microsoft.com/office/powerpoint/2010/main" val="12739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B319-753F-8DE8-A0E3-CED9147BD1F2}"/>
              </a:ext>
            </a:extLst>
          </p:cNvPr>
          <p:cNvSpPr>
            <a:spLocks noGrp="1"/>
          </p:cNvSpPr>
          <p:nvPr>
            <p:ph type="title"/>
          </p:nvPr>
        </p:nvSpPr>
        <p:spPr>
          <a:xfrm>
            <a:off x="609600" y="609600"/>
            <a:ext cx="11138686" cy="1325563"/>
          </a:xfrm>
        </p:spPr>
        <p:txBody>
          <a:bodyPr>
            <a:noAutofit/>
          </a:bodyPr>
          <a:lstStyle/>
          <a:p>
            <a:r>
              <a:rPr lang="en-US" sz="4800" b="1">
                <a:latin typeface="Times New Roman" panose="02020603050405020304" pitchFamily="18" charset="0"/>
                <a:cs typeface="Times New Roman" panose="02020603050405020304" pitchFamily="18" charset="0"/>
              </a:rPr>
              <a:t>Projection Amounts - Endowed Funds</a:t>
            </a:r>
          </a:p>
        </p:txBody>
      </p:sp>
      <p:sp>
        <p:nvSpPr>
          <p:cNvPr id="3" name="Content Placeholder 2">
            <a:extLst>
              <a:ext uri="{FF2B5EF4-FFF2-40B4-BE49-F238E27FC236}">
                <a16:creationId xmlns:a16="http://schemas.microsoft.com/office/drawing/2014/main" id="{E510504D-F049-B516-3819-9D4C19D768AE}"/>
              </a:ext>
            </a:extLst>
          </p:cNvPr>
          <p:cNvSpPr>
            <a:spLocks noGrp="1"/>
          </p:cNvSpPr>
          <p:nvPr>
            <p:ph idx="1"/>
          </p:nvPr>
        </p:nvSpPr>
        <p:spPr>
          <a:xfrm>
            <a:off x="596112" y="1600199"/>
            <a:ext cx="11138687" cy="1447801"/>
          </a:xfrm>
        </p:spPr>
        <p:txBody>
          <a:bodyPr>
            <a:normAutofit fontScale="92500"/>
          </a:bodyPr>
          <a:lstStyle/>
          <a:p>
            <a:pPr>
              <a:spcBef>
                <a:spcPts val="0"/>
              </a:spcBef>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Projections for </a:t>
            </a:r>
            <a:r>
              <a:rPr lang="en-US" sz="1700" u="sng" dirty="0">
                <a:effectLst/>
                <a:latin typeface="Times New Roman" panose="02020603050405020304" pitchFamily="18" charset="0"/>
                <a:ea typeface="Calibri" panose="020F0502020204030204" pitchFamily="34" charset="0"/>
                <a:cs typeface="Times New Roman" panose="02020603050405020304" pitchFamily="18" charset="0"/>
              </a:rPr>
              <a:t>endowed</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funds include 4 quarters of earnings: June 2025, September 2025, December 2025 and March 2026. </a:t>
            </a:r>
          </a:p>
          <a:p>
            <a:pPr marL="0" marR="0" indent="0">
              <a:spcBef>
                <a:spcPts val="0"/>
              </a:spcBef>
              <a:spcAft>
                <a:spcPts val="0"/>
              </a:spcAft>
              <a:buNone/>
            </a:pP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If you base your budget by running a report from FIN, there may be a risk of overspending. </a:t>
            </a:r>
          </a:p>
          <a:p>
            <a:pPr marL="0" marR="0" indent="0">
              <a:spcBef>
                <a:spcPts val="0"/>
              </a:spcBef>
              <a:spcAft>
                <a:spcPts val="0"/>
              </a:spcAft>
              <a:buNone/>
            </a:pP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Be aware that any spending that happens in Spring 26 or Summer 26 after proje</a:t>
            </a:r>
            <a:r>
              <a:rPr lang="en-US" sz="1700" dirty="0">
                <a:latin typeface="Times New Roman" panose="02020603050405020304" pitchFamily="18" charset="0"/>
                <a:ea typeface="Calibri" panose="020F0502020204030204" pitchFamily="34" charset="0"/>
                <a:cs typeface="Times New Roman" panose="02020603050405020304" pitchFamily="18" charset="0"/>
              </a:rPr>
              <a:t>ctions have been calculated</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will reduce the budget available for AY 26-27. </a:t>
            </a:r>
          </a:p>
          <a:p>
            <a:pPr>
              <a:spcBef>
                <a:spcPts val="0"/>
              </a:spcBef>
            </a:pPr>
            <a:endParaRPr lang="en-US" sz="17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descr="The image displays a ledger from the Kansas State University Foundation, detailing a series of cash transactions for a veterinary scholarship funded by livestock distribution, with a total ending balance of $8,127.29 for the period ending March 31, 2026.&#10;&#10;AI-generated content may be incorrect.">
            <a:extLst>
              <a:ext uri="{FF2B5EF4-FFF2-40B4-BE49-F238E27FC236}">
                <a16:creationId xmlns:a16="http://schemas.microsoft.com/office/drawing/2014/main" id="{8810AABE-871B-9D34-60C5-30A379C20EA3}"/>
              </a:ext>
            </a:extLst>
          </p:cNvPr>
          <p:cNvPicPr>
            <a:picLocks noChangeAspect="1"/>
          </p:cNvPicPr>
          <p:nvPr/>
        </p:nvPicPr>
        <p:blipFill>
          <a:blip r:embed="rId3"/>
          <a:stretch>
            <a:fillRect/>
          </a:stretch>
        </p:blipFill>
        <p:spPr>
          <a:xfrm>
            <a:off x="924044" y="3048000"/>
            <a:ext cx="9793067" cy="3505689"/>
          </a:xfrm>
          <a:prstGeom prst="rect">
            <a:avLst/>
          </a:prstGeom>
        </p:spPr>
      </p:pic>
    </p:spTree>
    <p:extLst>
      <p:ext uri="{BB962C8B-B14F-4D97-AF65-F5344CB8AC3E}">
        <p14:creationId xmlns:p14="http://schemas.microsoft.com/office/powerpoint/2010/main" val="2526897353"/>
      </p:ext>
    </p:extLst>
  </p:cSld>
  <p:clrMapOvr>
    <a:masterClrMapping/>
  </p:clrMapOvr>
</p:sld>
</file>

<file path=ppt/theme/theme1.xml><?xml version="1.0" encoding="utf-8"?>
<a:theme xmlns:a="http://schemas.openxmlformats.org/drawingml/2006/main" name="KSUF text slid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3BFB43AE-E65F-0849-9DF3-DA9694441EFA}"/>
    </a:ext>
  </a:extLst>
</a:theme>
</file>

<file path=ppt/theme/theme2.xml><?xml version="1.0" encoding="utf-8"?>
<a:theme xmlns:a="http://schemas.openxmlformats.org/drawingml/2006/main" name="KSUF text slide-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4B84CBB0-53D4-CD4A-8F92-F28F832890CF}"/>
    </a:ext>
  </a:extLst>
</a:theme>
</file>

<file path=ppt/theme/theme3.xml><?xml version="1.0" encoding="utf-8"?>
<a:theme xmlns:a="http://schemas.openxmlformats.org/drawingml/2006/main" name="KSUF text slid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ED098321-4DE8-B84A-8B79-B9F3DF13FA29}"/>
    </a:ext>
  </a:extLst>
</a:theme>
</file>

<file path=ppt/theme/theme4.xml><?xml version="1.0" encoding="utf-8"?>
<a:theme xmlns:a="http://schemas.openxmlformats.org/drawingml/2006/main" name="KSUF title slide-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F07A0553-37E4-8F4C-83B1-DE184343F625}"/>
    </a:ext>
  </a:extLst>
</a:theme>
</file>

<file path=ppt/theme/theme5.xml><?xml version="1.0" encoding="utf-8"?>
<a:theme xmlns:a="http://schemas.openxmlformats.org/drawingml/2006/main" name="KSUF text slide-4">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D417CB2D-D60B-0046-94C5-964975DEE8B1}"/>
    </a:ext>
  </a:extLst>
</a:theme>
</file>

<file path=ppt/theme/theme6.xml><?xml version="1.0" encoding="utf-8"?>
<a:theme xmlns:a="http://schemas.openxmlformats.org/drawingml/2006/main" name="1_KSUF text slide-4">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51E01F5-DF66-1244-9D47-36E2590B5DC5}" vid="{DFF16E9A-540A-3743-90AE-F15583C8DE3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F99E8CE036C64ABC8F69B3FCB2AC2A" ma:contentTypeVersion="14" ma:contentTypeDescription="Create a new document." ma:contentTypeScope="" ma:versionID="42553e5cda86545e97fd2c863a8caa04">
  <xsd:schema xmlns:xsd="http://www.w3.org/2001/XMLSchema" xmlns:xs="http://www.w3.org/2001/XMLSchema" xmlns:p="http://schemas.microsoft.com/office/2006/metadata/properties" xmlns:ns2="10fe9210-5ea5-41fd-a9d2-f72b7cce0c08" xmlns:ns3="6287b336-5099-414f-a4c1-a0b7846ebfdb" targetNamespace="http://schemas.microsoft.com/office/2006/metadata/properties" ma:root="true" ma:fieldsID="1fe12e43978e545be76d2795d0943a60" ns2:_="" ns3:_="">
    <xsd:import namespace="10fe9210-5ea5-41fd-a9d2-f72b7cce0c08"/>
    <xsd:import namespace="6287b336-5099-414f-a4c1-a0b7846ebfd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e9210-5ea5-41fd-a9d2-f72b7cce0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9cd99cb-66da-40d2-aea0-e5ba12909f3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87b336-5099-414f-a4c1-a0b7846ebf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d1c170d-65a2-4fa9-9664-5d45ffca53ee}" ma:internalName="TaxCatchAll" ma:showField="CatchAllData" ma:web="6287b336-5099-414f-a4c1-a0b7846ebf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fe9210-5ea5-41fd-a9d2-f72b7cce0c08">
      <Terms xmlns="http://schemas.microsoft.com/office/infopath/2007/PartnerControls"/>
    </lcf76f155ced4ddcb4097134ff3c332f>
    <TaxCatchAll xmlns="6287b336-5099-414f-a4c1-a0b7846ebfdb" xsi:nil="true"/>
  </documentManagement>
</p:properties>
</file>

<file path=customXml/itemProps1.xml><?xml version="1.0" encoding="utf-8"?>
<ds:datastoreItem xmlns:ds="http://schemas.openxmlformats.org/officeDocument/2006/customXml" ds:itemID="{505D5D05-6557-45D5-8B1E-B0148CC76024}">
  <ds:schemaRefs>
    <ds:schemaRef ds:uri="http://schemas.microsoft.com/sharepoint/v3/contenttype/forms"/>
  </ds:schemaRefs>
</ds:datastoreItem>
</file>

<file path=customXml/itemProps2.xml><?xml version="1.0" encoding="utf-8"?>
<ds:datastoreItem xmlns:ds="http://schemas.openxmlformats.org/officeDocument/2006/customXml" ds:itemID="{FE8AA536-7F92-483A-8997-AFAE51648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e9210-5ea5-41fd-a9d2-f72b7cce0c08"/>
    <ds:schemaRef ds:uri="6287b336-5099-414f-a4c1-a0b7846ebf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F3C1DC-B42F-4309-A610-AE88117B5593}">
  <ds:schemaRefs>
    <ds:schemaRef ds:uri="http://purl.org/dc/elements/1.1/"/>
    <ds:schemaRef ds:uri="http://schemas.microsoft.com/office/infopath/2007/PartnerControls"/>
    <ds:schemaRef ds:uri="10fe9210-5ea5-41fd-a9d2-f72b7cce0c08"/>
    <ds:schemaRef ds:uri="http://schemas.microsoft.com/office/2006/documentManagement/types"/>
    <ds:schemaRef ds:uri="6287b336-5099-414f-a4c1-a0b7846ebfdb"/>
    <ds:schemaRef ds:uri="http://schemas.microsoft.com/office/2006/metadata/properties"/>
    <ds:schemaRef ds:uri="http://purl.org/dc/terms/"/>
    <ds:schemaRef ds:uri="http://purl.org/dc/dcmitype/"/>
    <ds:schemaRef ds:uri="http://www.w3.org/XML/1998/namespace"/>
    <ds:schemaRef ds:uri="http://schemas.openxmlformats.org/package/2006/metadata/core-properties"/>
  </ds:schemaRefs>
</ds:datastoreItem>
</file>

<file path=docMetadata/LabelInfo.xml><?xml version="1.0" encoding="utf-8"?>
<clbl:labelList xmlns:clbl="http://schemas.microsoft.com/office/2020/mipLabelMetadata">
  <clbl:label id="{a5591a9f-7d30-416a-975d-99e19787d5a7}" enabled="0" method="" siteId="{a5591a9f-7d30-416a-975d-99e19787d5a7}" removed="1"/>
</clbl:labelList>
</file>

<file path=docProps/app.xml><?xml version="1.0" encoding="utf-8"?>
<Properties xmlns="http://schemas.openxmlformats.org/officeDocument/2006/extended-properties" xmlns:vt="http://schemas.openxmlformats.org/officeDocument/2006/docPropsVTypes">
  <Template>KSUF PPT template-wide-7pg</Template>
  <TotalTime>1266</TotalTime>
  <Words>1569</Words>
  <Application>Microsoft Office PowerPoint</Application>
  <PresentationFormat>Widescreen</PresentationFormat>
  <Paragraphs>208</Paragraphs>
  <Slides>20</Slides>
  <Notes>20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20</vt:i4>
      </vt:variant>
    </vt:vector>
  </HeadingPairs>
  <TitlesOfParts>
    <vt:vector size="32" baseType="lpstr">
      <vt:lpstr>Arial</vt:lpstr>
      <vt:lpstr>Arial Black</vt:lpstr>
      <vt:lpstr>Calibri</vt:lpstr>
      <vt:lpstr>Calibri Light</vt:lpstr>
      <vt:lpstr>Courier New</vt:lpstr>
      <vt:lpstr>Times New Roman</vt:lpstr>
      <vt:lpstr>KSUF text slide-1</vt:lpstr>
      <vt:lpstr>KSUF text slide-2</vt:lpstr>
      <vt:lpstr>KSUF text slide-3</vt:lpstr>
      <vt:lpstr>KSUF title slide-2</vt:lpstr>
      <vt:lpstr>KSUF text slide-4</vt:lpstr>
      <vt:lpstr>1_KSUF text slide-4</vt:lpstr>
      <vt:lpstr>Scholarship Admin Training Academic Year 2026-2027</vt:lpstr>
      <vt:lpstr>Office of Student Financial Assistance  Vanessa Flipse, Associate Director of Scholarships Ryan Hernandez, K-State Scholarship Network Coordinator</vt:lpstr>
      <vt:lpstr>KSU Foundation Katy Walradt, Director of Compliance Pam Collins, Director of Fund Administration Anani Eble, Assistant Director of Compliance Natalee Jacobson, Donor Compliance Manager Tony Webb, Donor Compliance Specialist Jen Schroeder, Donor Compliance Specialist</vt:lpstr>
      <vt:lpstr>Fund Types</vt:lpstr>
      <vt:lpstr>Protected Classes</vt:lpstr>
      <vt:lpstr>KSUF MOUs</vt:lpstr>
      <vt:lpstr>2026-2027 Projection Balances</vt:lpstr>
      <vt:lpstr>2026-2027 Projection Balances</vt:lpstr>
      <vt:lpstr>Projection Amounts - Endowed Funds</vt:lpstr>
      <vt:lpstr>2026-2027 Awarding</vt:lpstr>
      <vt:lpstr>Awarding Timeline 2026-2027</vt:lpstr>
      <vt:lpstr>Awarding in KSN</vt:lpstr>
      <vt:lpstr>Awarding upload process</vt:lpstr>
      <vt:lpstr>KSN Tips and Tricks</vt:lpstr>
      <vt:lpstr>KSN Tips and Tricks continued</vt:lpstr>
      <vt:lpstr>Post-Acceptance | Thank You Letters</vt:lpstr>
      <vt:lpstr>New awarding management system</vt:lpstr>
      <vt:lpstr>Contacts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Admin Training Academic Year 2023-2024</dc:title>
  <dc:creator>Katy Walradt</dc:creator>
  <cp:lastModifiedBy>Anani Eble</cp:lastModifiedBy>
  <cp:revision>46</cp:revision>
  <cp:lastPrinted>2025-03-24T20:11:33Z</cp:lastPrinted>
  <dcterms:created xsi:type="dcterms:W3CDTF">2023-03-22T19:31:22Z</dcterms:created>
  <dcterms:modified xsi:type="dcterms:W3CDTF">2026-04-01T15:00:53Z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0x0101005FF99E8CE036C64ABC8F69B3FCB2AC2A</vt:lpwstr>
  </property>
  <property fmtid="{D5CDD505-2E9C-101B-9397-08002B2CF9AE}" pid="3" name="MediaServiceImageTags">
    <vt:lpwstr/>
  </property>
  <property fmtid="{D5CDD505-2E9C-101B-9397-08002B2CF9AE}" pid="4" name="Order">
    <vt:r8>114000</vt:r8>
  </property>
</Properties>
</file>